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Lst>
  <p:sldSz cy="5715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297">
          <p15:clr>
            <a:srgbClr val="A4A3A4"/>
          </p15:clr>
        </p15:guide>
        <p15:guide id="2" orient="horz" pos="303">
          <p15:clr>
            <a:srgbClr val="A4A3A4"/>
          </p15:clr>
        </p15:guide>
        <p15:guide id="3" pos="5465">
          <p15:clr>
            <a:srgbClr val="A4A3A4"/>
          </p15:clr>
        </p15:guide>
        <p15:guide id="4" pos="317">
          <p15:clr>
            <a:srgbClr val="A4A3A4"/>
          </p15:clr>
        </p15:guide>
        <p15:guide id="5" pos="2767">
          <p15:clr>
            <a:srgbClr val="A4A3A4"/>
          </p15:clr>
        </p15:guide>
        <p15:guide id="6" pos="2880">
          <p15:clr>
            <a:srgbClr val="A4A3A4"/>
          </p15:clr>
        </p15:guide>
        <p15:guide id="7" orient="horz" pos="575">
          <p15:clr>
            <a:srgbClr val="A4A3A4"/>
          </p15:clr>
        </p15:guide>
        <p15:guide id="8" pos="431">
          <p15:clr>
            <a:srgbClr val="A4A3A4"/>
          </p15:clr>
        </p15:guide>
        <p15:guide id="9" orient="horz" pos="938">
          <p15:clr>
            <a:srgbClr val="A4A3A4"/>
          </p15:clr>
        </p15:guide>
        <p15:guide id="10" pos="635">
          <p15:clr>
            <a:srgbClr val="A4A3A4"/>
          </p15:clr>
        </p15:guide>
        <p15:guide id="11" pos="2993">
          <p15:clr>
            <a:srgbClr val="A4A3A4"/>
          </p15:clr>
        </p15:guide>
        <p15:guide id="12" orient="horz" pos="3070">
          <p15:clr>
            <a:srgbClr val="A4A3A4"/>
          </p15:clr>
        </p15:guide>
        <p15:guide id="13" pos="2358">
          <p15:clr>
            <a:srgbClr val="A4A3A4"/>
          </p15:clr>
        </p15:guide>
        <p15:guide id="14" orient="horz" pos="734">
          <p15:clr>
            <a:srgbClr val="A4A3A4"/>
          </p15:clr>
        </p15:guide>
        <p15:guide id="15" orient="horz" pos="2957">
          <p15:clr>
            <a:srgbClr val="A4A3A4"/>
          </p15:clr>
        </p15:guide>
        <p15:guide id="16" orient="horz" pos="1256">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 uri="http://customooxmlschemas.google.com/">
      <go:slidesCustomData xmlns:go="http://customooxmlschemas.google.com/" r:id="rId44" roundtripDataSignature="AMtx7mhgZstu+WTKinER5+/uUydxMRy7a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297" orient="horz"/>
        <p:guide pos="303" orient="horz"/>
        <p:guide pos="5465"/>
        <p:guide pos="317"/>
        <p:guide pos="2767"/>
        <p:guide pos="2880"/>
        <p:guide pos="575" orient="horz"/>
        <p:guide pos="431"/>
        <p:guide pos="938" orient="horz"/>
        <p:guide pos="635"/>
        <p:guide pos="2993"/>
        <p:guide pos="3070" orient="horz"/>
        <p:guide pos="2358"/>
        <p:guide pos="734" orient="horz"/>
        <p:guide pos="2957" orient="horz"/>
        <p:guide pos="1256" orient="horz"/>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slide" Target="slides/slide37.xml"/><Relationship Id="rId41" Type="http://schemas.openxmlformats.org/officeDocument/2006/relationships/slide" Target="slides/slide36.xml"/><Relationship Id="rId22" Type="http://schemas.openxmlformats.org/officeDocument/2006/relationships/slide" Target="slides/slide17.xml"/><Relationship Id="rId44" Type="http://customschemas.google.com/relationships/presentationmetadata" Target="metadata"/><Relationship Id="rId21" Type="http://schemas.openxmlformats.org/officeDocument/2006/relationships/slide" Target="slides/slide16.xml"/><Relationship Id="rId43" Type="http://schemas.openxmlformats.org/officeDocument/2006/relationships/slide" Target="slides/slide38.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png>
</file>

<file path=ppt/media/image26.jpg>
</file>

<file path=ppt/media/image27.jpg>
</file>

<file path=ppt/media/image28.jpg>
</file>

<file path=ppt/media/image29.jpg>
</file>

<file path=ppt/media/image3.png>
</file>

<file path=ppt/media/image30.png>
</file>

<file path=ppt/media/image31.jpg>
</file>

<file path=ppt/media/image32.png>
</file>

<file path=ppt/media/image33.png>
</file>

<file path=ppt/media/image34.jpg>
</file>

<file path=ppt/media/image35.jpg>
</file>

<file path=ppt/media/image36.png>
</file>

<file path=ppt/media/image37.png>
</file>

<file path=ppt/media/image38.jpg>
</file>

<file path=ppt/media/image39.jpg>
</file>

<file path=ppt/media/image4.png>
</file>

<file path=ppt/media/image40.png>
</file>

<file path=ppt/media/image41.png>
</file>

<file path=ppt/media/image42.jpg>
</file>

<file path=ppt/media/image43.png>
</file>

<file path=ppt/media/image44.jpg>
</file>

<file path=ppt/media/image45.png>
</file>

<file path=ppt/media/image46.jpg>
</file>

<file path=ppt/media/image47.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E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 name="Shape 29"/>
        <p:cNvGrpSpPr/>
        <p:nvPr/>
      </p:nvGrpSpPr>
      <p:grpSpPr>
        <a:xfrm>
          <a:off x="0" y="0"/>
          <a:ext cx="0" cy="0"/>
          <a:chOff x="0" y="0"/>
          <a:chExt cx="0" cy="0"/>
        </a:xfrm>
      </p:grpSpPr>
      <p:sp>
        <p:nvSpPr>
          <p:cNvPr id="30" name="Google Shape;30;p1: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 name="Google Shape;31;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32" name="Google Shape;32;p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10: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9" name="Google Shape;169;p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70" name="Google Shape;170;p1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1: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7" name="Google Shape;177;p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11725" rtl="0" algn="l">
              <a:spcBef>
                <a:spcPts val="0"/>
              </a:spcBef>
              <a:spcAft>
                <a:spcPts val="0"/>
              </a:spcAft>
              <a:buNone/>
            </a:pPr>
            <a:r>
              <a:rPr lang="es-ES" sz="1200">
                <a:latin typeface="Calibri"/>
                <a:ea typeface="Calibri"/>
                <a:cs typeface="Calibri"/>
                <a:sym typeface="Calibri"/>
              </a:rPr>
              <a:t>CARRASCO MENDOZA, Pablo. </a:t>
            </a:r>
            <a:r>
              <a:rPr i="1" lang="es-ES" sz="1200">
                <a:latin typeface="Calibri"/>
                <a:ea typeface="Calibri"/>
                <a:cs typeface="Calibri"/>
                <a:sym typeface="Calibri"/>
              </a:rPr>
              <a:t>Análisis del comportamiento ético de la carrera de contador público y auditor de la Universidad del Bío-Bío sede Chillán. </a:t>
            </a:r>
            <a:r>
              <a:rPr lang="es-ES" sz="1200">
                <a:latin typeface="Calibri"/>
                <a:ea typeface="Calibri"/>
                <a:cs typeface="Calibri"/>
                <a:sym typeface="Calibri"/>
              </a:rPr>
              <a:t>Chillán (Chile), 2016 </a:t>
            </a:r>
            <a:endParaRPr/>
          </a:p>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178" name="Google Shape;178;p1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12: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5" name="Google Shape;185;p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186" name="Google Shape;186;p1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13: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4" name="Google Shape;194;p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95" name="Google Shape;195;p1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4: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2" name="Google Shape;202;p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11725" rtl="0" algn="l">
              <a:spcBef>
                <a:spcPts val="0"/>
              </a:spcBef>
              <a:spcAft>
                <a:spcPts val="0"/>
              </a:spcAft>
              <a:buNone/>
            </a:pPr>
            <a:r>
              <a:rPr lang="es-ES" sz="1200">
                <a:latin typeface="Calibri"/>
                <a:ea typeface="Calibri"/>
                <a:cs typeface="Calibri"/>
                <a:sym typeface="Calibri"/>
              </a:rPr>
              <a:t>VIEIRA CERVERA, César. </a:t>
            </a:r>
            <a:r>
              <a:rPr i="1" lang="es-ES" sz="1200">
                <a:latin typeface="Calibri"/>
                <a:ea typeface="Calibri"/>
                <a:cs typeface="Calibri"/>
                <a:sym typeface="Calibri"/>
              </a:rPr>
              <a:t>Código de ética: mucho más que buenas intenciones. </a:t>
            </a:r>
            <a:r>
              <a:rPr lang="es-ES" sz="1200">
                <a:latin typeface="Calibri"/>
                <a:ea typeface="Calibri"/>
                <a:cs typeface="Calibri"/>
                <a:sym typeface="Calibri"/>
              </a:rPr>
              <a:t>Lima, 2015 </a:t>
            </a:r>
            <a:endParaRPr/>
          </a:p>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203" name="Google Shape;203;p1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15: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1" name="Google Shape;211;p1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11725" rtl="0" algn="l">
              <a:spcBef>
                <a:spcPts val="0"/>
              </a:spcBef>
              <a:spcAft>
                <a:spcPts val="0"/>
              </a:spcAft>
              <a:buNone/>
            </a:pPr>
            <a:r>
              <a:rPr lang="es-ES" sz="1200">
                <a:latin typeface="Calibri"/>
                <a:ea typeface="Calibri"/>
                <a:cs typeface="Calibri"/>
                <a:sym typeface="Calibri"/>
              </a:rPr>
              <a:t>VIEIRA CERVERA, César. </a:t>
            </a:r>
            <a:r>
              <a:rPr i="1" lang="es-ES" sz="1200">
                <a:latin typeface="Calibri"/>
                <a:ea typeface="Calibri"/>
                <a:cs typeface="Calibri"/>
                <a:sym typeface="Calibri"/>
              </a:rPr>
              <a:t>Código de ética: mucho más que buenas intenciones. </a:t>
            </a:r>
            <a:r>
              <a:rPr lang="es-ES" sz="1200">
                <a:latin typeface="Calibri"/>
                <a:ea typeface="Calibri"/>
                <a:cs typeface="Calibri"/>
                <a:sym typeface="Calibri"/>
              </a:rPr>
              <a:t>Lima, 2015 </a:t>
            </a:r>
            <a:endParaRPr/>
          </a:p>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a:p>
            <a:pPr indent="0" lvl="0" marL="0" rtl="0" algn="l">
              <a:spcBef>
                <a:spcPts val="0"/>
              </a:spcBef>
              <a:spcAft>
                <a:spcPts val="0"/>
              </a:spcAft>
              <a:buNone/>
            </a:pPr>
            <a:r>
              <a:t/>
            </a:r>
            <a:endParaRPr>
              <a:latin typeface="Arial"/>
              <a:ea typeface="Arial"/>
              <a:cs typeface="Arial"/>
              <a:sym typeface="Arial"/>
            </a:endParaRPr>
          </a:p>
        </p:txBody>
      </p:sp>
      <p:sp>
        <p:nvSpPr>
          <p:cNvPr id="212" name="Google Shape;212;p1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0" name="Google Shape;260;p16: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17: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8" name="Google Shape;268;p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269" name="Google Shape;269;p1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18: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6" name="Google Shape;276;p1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chemeClr val="dk1"/>
              </a:buClr>
              <a:buSzPts val="1200"/>
              <a:buFont typeface="Calibri"/>
              <a:buNone/>
            </a:pPr>
            <a:r>
              <a:rPr lang="es-ES" sz="1200">
                <a:latin typeface="Calibri"/>
                <a:ea typeface="Calibri"/>
                <a:cs typeface="Calibri"/>
                <a:sym typeface="Calibri"/>
              </a:rPr>
              <a:t>VIEIRA CERVERA, César. </a:t>
            </a:r>
            <a:r>
              <a:rPr i="1" lang="es-ES" sz="1200">
                <a:latin typeface="Calibri"/>
                <a:ea typeface="Calibri"/>
                <a:cs typeface="Calibri"/>
                <a:sym typeface="Calibri"/>
              </a:rPr>
              <a:t>Código de ética: mucho más que buenas intenciones. </a:t>
            </a:r>
            <a:r>
              <a:rPr lang="es-ES" sz="1200">
                <a:latin typeface="Calibri"/>
                <a:ea typeface="Calibri"/>
                <a:cs typeface="Calibri"/>
                <a:sym typeface="Calibri"/>
              </a:rPr>
              <a:t>Lima, 2015 </a:t>
            </a:r>
            <a:endParaRPr/>
          </a:p>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277" name="Google Shape;277;p1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19: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5" name="Google Shape;285;p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286" name="Google Shape;286;p1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9" name="Google Shape;59;p2: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20: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4" name="Google Shape;294;p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295" name="Google Shape;295;p2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21: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4" name="Google Shape;324;p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325" name="Google Shape;325;p2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22: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3" name="Google Shape;333;p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334" name="Google Shape;334;p2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23: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1" name="Google Shape;361;p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362" name="Google Shape;362;p2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2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9" name="Google Shape;369;p24: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p25: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9" name="Google Shape;399;p2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4763" rtl="0" algn="l">
              <a:spcBef>
                <a:spcPts val="0"/>
              </a:spcBef>
              <a:spcAft>
                <a:spcPts val="0"/>
              </a:spcAft>
              <a:buNone/>
            </a:pPr>
            <a:r>
              <a:rPr lang="es-ES" sz="1200">
                <a:solidFill>
                  <a:srgbClr val="262626"/>
                </a:solidFill>
                <a:latin typeface="Calibri"/>
                <a:ea typeface="Calibri"/>
                <a:cs typeface="Calibri"/>
                <a:sym typeface="Calibri"/>
              </a:rPr>
              <a:t>LAGO, José Luis. “La polivalencia: una aproximación a su factibilidad”. En: </a:t>
            </a:r>
            <a:r>
              <a:rPr i="1" lang="es-ES" sz="1200">
                <a:solidFill>
                  <a:srgbClr val="262626"/>
                </a:solidFill>
                <a:latin typeface="Calibri"/>
                <a:ea typeface="Calibri"/>
                <a:cs typeface="Calibri"/>
                <a:sym typeface="Calibri"/>
              </a:rPr>
              <a:t>Faces</a:t>
            </a:r>
            <a:r>
              <a:rPr lang="es-ES" sz="1200">
                <a:solidFill>
                  <a:srgbClr val="262626"/>
                </a:solidFill>
                <a:latin typeface="Calibri"/>
                <a:ea typeface="Calibri"/>
                <a:cs typeface="Calibri"/>
                <a:sym typeface="Calibri"/>
              </a:rPr>
              <a:t>, N° 42-43. Mar del Plata, 2014 </a:t>
            </a:r>
            <a:endParaRPr/>
          </a:p>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400" name="Google Shape;400;p2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p2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3" name="Google Shape;413;p26: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p27: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2" name="Google Shape;422;p2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11725" rtl="0" algn="l">
              <a:spcBef>
                <a:spcPts val="0"/>
              </a:spcBef>
              <a:spcAft>
                <a:spcPts val="0"/>
              </a:spcAft>
              <a:buNone/>
            </a:pPr>
            <a:r>
              <a:rPr lang="es-ES" sz="1200">
                <a:latin typeface="Calibri"/>
                <a:ea typeface="Calibri"/>
                <a:cs typeface="Calibri"/>
                <a:sym typeface="Calibri"/>
              </a:rPr>
              <a:t>LYTRAS, Miltiadis y Miguel-Ángel SICILIA. “Investigación abierta”. En: </a:t>
            </a:r>
            <a:r>
              <a:rPr i="1" lang="es-ES" sz="1200">
                <a:latin typeface="Calibri"/>
                <a:ea typeface="Calibri"/>
                <a:cs typeface="Calibri"/>
                <a:sym typeface="Calibri"/>
              </a:rPr>
              <a:t>UOC Papers</a:t>
            </a:r>
            <a:r>
              <a:rPr lang="es-ES" sz="1200">
                <a:latin typeface="Calibri"/>
                <a:ea typeface="Calibri"/>
                <a:cs typeface="Calibri"/>
                <a:sym typeface="Calibri"/>
              </a:rPr>
              <a:t>, N° 6. Barcelona, 2008</a:t>
            </a:r>
            <a:endParaRPr/>
          </a:p>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423" name="Google Shape;423;p2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p28: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6" name="Google Shape;436;p2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chemeClr val="dk1"/>
              </a:buClr>
              <a:buSzPts val="1200"/>
              <a:buFont typeface="Calibri"/>
              <a:buNone/>
            </a:pPr>
            <a:r>
              <a:rPr lang="es-ES" sz="1200">
                <a:latin typeface="Calibri"/>
                <a:ea typeface="Calibri"/>
                <a:cs typeface="Calibri"/>
                <a:sym typeface="Calibri"/>
              </a:rPr>
              <a:t>LYTRAS, Miltiadis y Miguel-Ángel SICILIA. “Investigación abierta”. En: </a:t>
            </a:r>
            <a:r>
              <a:rPr i="1" lang="es-ES" sz="1200">
                <a:latin typeface="Calibri"/>
                <a:ea typeface="Calibri"/>
                <a:cs typeface="Calibri"/>
                <a:sym typeface="Calibri"/>
              </a:rPr>
              <a:t>UOC Papers</a:t>
            </a:r>
            <a:r>
              <a:rPr lang="es-ES" sz="1200">
                <a:latin typeface="Calibri"/>
                <a:ea typeface="Calibri"/>
                <a:cs typeface="Calibri"/>
                <a:sym typeface="Calibri"/>
              </a:rPr>
              <a:t>, N° 6. Barcelona, 2008</a:t>
            </a:r>
            <a:endParaRPr/>
          </a:p>
          <a:p>
            <a:pPr indent="0" lvl="0" marL="0" rtl="0" algn="l">
              <a:spcBef>
                <a:spcPts val="0"/>
              </a:spcBef>
              <a:spcAft>
                <a:spcPts val="0"/>
              </a:spcAft>
              <a:buNone/>
            </a:pPr>
            <a:r>
              <a:t/>
            </a:r>
            <a:endParaRPr/>
          </a:p>
        </p:txBody>
      </p:sp>
      <p:sp>
        <p:nvSpPr>
          <p:cNvPr id="437" name="Google Shape;437;p2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p29: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5" name="Google Shape;445;p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11725" rtl="0" algn="l">
              <a:spcBef>
                <a:spcPts val="0"/>
              </a:spcBef>
              <a:spcAft>
                <a:spcPts val="0"/>
              </a:spcAft>
              <a:buNone/>
            </a:pPr>
            <a:r>
              <a:rPr lang="es-ES" sz="1200">
                <a:latin typeface="Calibri"/>
                <a:ea typeface="Calibri"/>
                <a:cs typeface="Calibri"/>
                <a:sym typeface="Calibri"/>
              </a:rPr>
              <a:t>REED, Brian J. "Leader Development, Learning Agility and the Army Profession“. En: </a:t>
            </a:r>
            <a:r>
              <a:rPr i="1" lang="es-ES" sz="1200">
                <a:latin typeface="Calibri"/>
                <a:ea typeface="Calibri"/>
                <a:cs typeface="Calibri"/>
                <a:sym typeface="Calibri"/>
              </a:rPr>
              <a:t>The Land Warfare Papers, </a:t>
            </a:r>
            <a:r>
              <a:rPr lang="es-ES" sz="1200">
                <a:latin typeface="Calibri"/>
                <a:ea typeface="Calibri"/>
                <a:cs typeface="Calibri"/>
                <a:sym typeface="Calibri"/>
              </a:rPr>
              <a:t>N° 92. Arlington, 2012 </a:t>
            </a:r>
            <a:endParaRPr sz="1200">
              <a:latin typeface="Calibri"/>
              <a:ea typeface="Calibri"/>
              <a:cs typeface="Calibri"/>
              <a:sym typeface="Calibri"/>
            </a:endParaRPr>
          </a:p>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446" name="Google Shape;446;p2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3: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9" name="Google Shape;69;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70" name="Google Shape;70;p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p30: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4" name="Google Shape;464;p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465" name="Google Shape;465;p3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p31: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2" name="Google Shape;472;p3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473" name="Google Shape;473;p3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p32: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1" name="Google Shape;481;p3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482" name="Google Shape;482;p3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p3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0" name="Google Shape;490;p33: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p34: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9" name="Google Shape;499;p3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500" name="Google Shape;500;p3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p3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4" name="Google Shape;514;p35: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p36: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2" name="Google Shape;522;p3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523" name="Google Shape;523;p3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p37: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8" name="Google Shape;538;p3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539" name="Google Shape;539;p3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p3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0" name="Google Shape;550;p38: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4: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1" name="Google Shape;81;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82" name="Google Shape;82;p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5: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9" name="Google Shape;89;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11725" rtl="0" algn="l">
              <a:spcBef>
                <a:spcPts val="0"/>
              </a:spcBef>
              <a:spcAft>
                <a:spcPts val="0"/>
              </a:spcAft>
              <a:buNone/>
            </a:pPr>
            <a:r>
              <a:rPr lang="es-ES" sz="1200">
                <a:solidFill>
                  <a:srgbClr val="262626"/>
                </a:solidFill>
                <a:latin typeface="Calibri"/>
                <a:ea typeface="Calibri"/>
                <a:cs typeface="Calibri"/>
                <a:sym typeface="Calibri"/>
              </a:rPr>
              <a:t>CANO JIMÉNEZ, Miguel Ángel. </a:t>
            </a:r>
            <a:r>
              <a:rPr i="1" lang="es-ES" sz="1200">
                <a:solidFill>
                  <a:srgbClr val="262626"/>
                </a:solidFill>
                <a:latin typeface="Calibri"/>
                <a:ea typeface="Calibri"/>
                <a:cs typeface="Calibri"/>
                <a:sym typeface="Calibri"/>
              </a:rPr>
              <a:t>Principios éticos universales. </a:t>
            </a:r>
            <a:r>
              <a:rPr lang="es-ES" sz="1200">
                <a:solidFill>
                  <a:srgbClr val="262626"/>
                </a:solidFill>
                <a:latin typeface="Calibri"/>
                <a:ea typeface="Calibri"/>
                <a:cs typeface="Calibri"/>
                <a:sym typeface="Calibri"/>
              </a:rPr>
              <a:t>Scotts Valley, 2018 </a:t>
            </a:r>
            <a:endParaRPr b="1" sz="1200">
              <a:solidFill>
                <a:srgbClr val="262626"/>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200"/>
              <a:buFont typeface="Calibri"/>
              <a:buNone/>
            </a:pPr>
            <a:r>
              <a:rPr lang="es-ES">
                <a:latin typeface="Calibri"/>
                <a:ea typeface="Calibri"/>
                <a:cs typeface="Calibri"/>
                <a:sym typeface="Calibri"/>
              </a:rPr>
              <a:t>Esquema: </a:t>
            </a:r>
            <a:r>
              <a:rPr lang="es-ES" sz="1200">
                <a:solidFill>
                  <a:srgbClr val="262626"/>
                </a:solidFill>
                <a:latin typeface="Calibri"/>
                <a:ea typeface="Calibri"/>
                <a:cs typeface="Calibri"/>
                <a:sym typeface="Calibri"/>
              </a:rPr>
              <a:t>Principios éticos de la American Psychological Association. </a:t>
            </a:r>
            <a:r>
              <a:rPr lang="es-ES" sz="1200">
                <a:latin typeface="Calibri"/>
                <a:ea typeface="Calibri"/>
                <a:cs typeface="Calibri"/>
                <a:sym typeface="Calibri"/>
              </a:rPr>
              <a:t>(Crédito: APA)</a:t>
            </a:r>
            <a:endParaRPr/>
          </a:p>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90" name="Google Shape;90;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6: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3" name="Google Shape;133;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9525" lvl="0" marL="9525" rtl="0" algn="l">
              <a:spcBef>
                <a:spcPts val="0"/>
              </a:spcBef>
              <a:spcAft>
                <a:spcPts val="0"/>
              </a:spcAft>
              <a:buNone/>
            </a:pPr>
            <a:r>
              <a:rPr lang="es-ES" sz="1200">
                <a:latin typeface="Calibri"/>
                <a:ea typeface="Calibri"/>
                <a:cs typeface="Calibri"/>
                <a:sym typeface="Calibri"/>
              </a:rPr>
              <a:t>MINTZBERG, Henry. </a:t>
            </a:r>
            <a:r>
              <a:rPr i="1" lang="es-ES" sz="1200">
                <a:latin typeface="Calibri"/>
                <a:ea typeface="Calibri"/>
                <a:cs typeface="Calibri"/>
                <a:sym typeface="Calibri"/>
              </a:rPr>
              <a:t>La estructuración de las organizaciones. </a:t>
            </a:r>
            <a:r>
              <a:rPr lang="es-ES" sz="1200">
                <a:latin typeface="Calibri"/>
                <a:ea typeface="Calibri"/>
                <a:cs typeface="Calibri"/>
                <a:sym typeface="Calibri"/>
              </a:rPr>
              <a:t>México, 1979 </a:t>
            </a:r>
            <a:endParaRPr/>
          </a:p>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134" name="Google Shape;134;p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7: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2" name="Google Shape;142;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43" name="Google Shape;143;p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8: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1" name="Google Shape;151;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chemeClr val="dk1"/>
              </a:buClr>
              <a:buSzPts val="1200"/>
              <a:buFont typeface="Calibri"/>
              <a:buNone/>
            </a:pPr>
            <a:r>
              <a:rPr lang="es-ES" sz="1200">
                <a:latin typeface="Calibri"/>
                <a:ea typeface="Calibri"/>
                <a:cs typeface="Calibri"/>
                <a:sym typeface="Calibri"/>
              </a:rPr>
              <a:t>MINTZBERG, Henry. </a:t>
            </a:r>
            <a:r>
              <a:rPr i="1" lang="es-ES" sz="1200">
                <a:latin typeface="Calibri"/>
                <a:ea typeface="Calibri"/>
                <a:cs typeface="Calibri"/>
                <a:sym typeface="Calibri"/>
              </a:rPr>
              <a:t>La estructuración de las organizaciones. </a:t>
            </a:r>
            <a:r>
              <a:rPr lang="es-ES" sz="1200">
                <a:latin typeface="Calibri"/>
                <a:ea typeface="Calibri"/>
                <a:cs typeface="Calibri"/>
                <a:sym typeface="Calibri"/>
              </a:rPr>
              <a:t>México, 1979 </a:t>
            </a:r>
            <a:endParaRPr/>
          </a:p>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152" name="Google Shape;152;p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9: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0" name="Google Shape;160;p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61" name="Google Shape;161;p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3" name="Shape 1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showMasterSp="0">
  <p:cSld name="Título y objetos">
    <p:spTree>
      <p:nvGrpSpPr>
        <p:cNvPr id="14" name="Shape 14"/>
        <p:cNvGrpSpPr/>
        <p:nvPr/>
      </p:nvGrpSpPr>
      <p:grpSpPr>
        <a:xfrm>
          <a:off x="0" y="0"/>
          <a:ext cx="0" cy="0"/>
          <a:chOff x="0" y="0"/>
          <a:chExt cx="0" cy="0"/>
        </a:xfrm>
      </p:grpSpPr>
      <p:sp>
        <p:nvSpPr>
          <p:cNvPr id="15" name="Google Shape;15;p41"/>
          <p:cNvSpPr/>
          <p:nvPr/>
        </p:nvSpPr>
        <p:spPr>
          <a:xfrm>
            <a:off x="7204422" y="5371562"/>
            <a:ext cx="1544012" cy="184666"/>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s-ES" sz="600">
                <a:solidFill>
                  <a:srgbClr val="7F7F7F"/>
                </a:solidFill>
                <a:latin typeface="Arial"/>
                <a:ea typeface="Arial"/>
                <a:cs typeface="Arial"/>
                <a:sym typeface="Arial"/>
              </a:rPr>
              <a:t>© ISIL. Todos los derechos reservados</a:t>
            </a:r>
            <a:endParaRPr/>
          </a:p>
        </p:txBody>
      </p:sp>
      <p:pic>
        <p:nvPicPr>
          <p:cNvPr id="16" name="Google Shape;16;p41"/>
          <p:cNvPicPr preferRelativeResize="0"/>
          <p:nvPr/>
        </p:nvPicPr>
        <p:blipFill rotWithShape="1">
          <a:blip r:embed="rId2">
            <a:alphaModFix amt="20000"/>
          </a:blip>
          <a:srcRect b="0" l="0" r="0" t="0"/>
          <a:stretch/>
        </p:blipFill>
        <p:spPr>
          <a:xfrm>
            <a:off x="506316" y="5349405"/>
            <a:ext cx="369984" cy="206823"/>
          </a:xfrm>
          <a:prstGeom prst="rect">
            <a:avLst/>
          </a:prstGeom>
          <a:noFill/>
          <a:ln>
            <a:noFill/>
          </a:ln>
        </p:spPr>
      </p:pic>
      <p:sp>
        <p:nvSpPr>
          <p:cNvPr id="17" name="Google Shape;17;p41"/>
          <p:cNvSpPr txBox="1"/>
          <p:nvPr/>
        </p:nvSpPr>
        <p:spPr>
          <a:xfrm>
            <a:off x="876300" y="5343295"/>
            <a:ext cx="1588897" cy="21544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800">
                <a:solidFill>
                  <a:srgbClr val="7F7F7F"/>
                </a:solidFill>
                <a:latin typeface="Calibri"/>
                <a:ea typeface="Calibri"/>
                <a:cs typeface="Calibri"/>
                <a:sym typeface="Calibri"/>
              </a:rPr>
              <a:t>ÉTICA PROFESIONAL</a:t>
            </a:r>
            <a:r>
              <a:rPr lang="es-ES" sz="800">
                <a:solidFill>
                  <a:srgbClr val="7F7F7F"/>
                </a:solidFill>
                <a:latin typeface="Calibri"/>
                <a:ea typeface="Calibri"/>
                <a:cs typeface="Calibri"/>
                <a:sym typeface="Calibri"/>
              </a:rPr>
              <a:t>  </a:t>
            </a:r>
            <a:r>
              <a:rPr lang="es-ES" sz="800">
                <a:solidFill>
                  <a:srgbClr val="7F7F7F"/>
                </a:solidFill>
                <a:latin typeface="Calibri"/>
                <a:ea typeface="Calibri"/>
                <a:cs typeface="Calibri"/>
                <a:sym typeface="Calibri"/>
              </a:rPr>
              <a:t>•  SESIÓN 06</a:t>
            </a:r>
            <a:endParaRPr sz="800">
              <a:solidFill>
                <a:srgbClr val="7F7F7F"/>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A">
  <p:cSld name="Subtema - 1 Imagen A">
    <p:spTree>
      <p:nvGrpSpPr>
        <p:cNvPr id="18" name="Shape 18"/>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ítulo y objetos" type="obj">
  <p:cSld name="OBJECT">
    <p:spTree>
      <p:nvGrpSpPr>
        <p:cNvPr id="19" name="Shape 19"/>
        <p:cNvGrpSpPr/>
        <p:nvPr/>
      </p:nvGrpSpPr>
      <p:grpSpPr>
        <a:xfrm>
          <a:off x="0" y="0"/>
          <a:ext cx="0" cy="0"/>
          <a:chOff x="0" y="0"/>
          <a:chExt cx="0" cy="0"/>
        </a:xfrm>
      </p:grpSpPr>
      <p:sp>
        <p:nvSpPr>
          <p:cNvPr id="20" name="Google Shape;20;p43"/>
          <p:cNvSpPr txBox="1"/>
          <p:nvPr>
            <p:ph type="title"/>
          </p:nvPr>
        </p:nvSpPr>
        <p:spPr>
          <a:xfrm>
            <a:off x="457200" y="228865"/>
            <a:ext cx="8219256" cy="952500"/>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rtl="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rtl="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rtl="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rtl="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rtl="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rtl="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rtl="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rtl="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21" name="Google Shape;21;p43"/>
          <p:cNvSpPr txBox="1"/>
          <p:nvPr>
            <p:ph idx="1" type="body"/>
          </p:nvPr>
        </p:nvSpPr>
        <p:spPr>
          <a:xfrm>
            <a:off x="457200" y="1333500"/>
            <a:ext cx="8229600" cy="3771636"/>
          </a:xfrm>
          <a:prstGeom prst="rect">
            <a:avLst/>
          </a:prstGeom>
          <a:noFill/>
          <a:ln>
            <a:noFill/>
          </a:ln>
        </p:spPr>
        <p:txBody>
          <a:bodyPr anchorCtr="0" anchor="t" bIns="45700" lIns="91425" spcFirstLastPara="1" rIns="91425" wrap="square" tIns="45700">
            <a:no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2" name="Google Shape;22;p43"/>
          <p:cNvSpPr txBox="1"/>
          <p:nvPr>
            <p:ph idx="10" type="dt"/>
          </p:nvPr>
        </p:nvSpPr>
        <p:spPr>
          <a:xfrm>
            <a:off x="457200" y="5296959"/>
            <a:ext cx="2133600" cy="304271"/>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23" name="Google Shape;23;p43"/>
          <p:cNvSpPr txBox="1"/>
          <p:nvPr>
            <p:ph idx="11" type="ftr"/>
          </p:nvPr>
        </p:nvSpPr>
        <p:spPr>
          <a:xfrm>
            <a:off x="3124200" y="5296959"/>
            <a:ext cx="2895600" cy="304271"/>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24" name="Google Shape;24;p43"/>
          <p:cNvSpPr txBox="1"/>
          <p:nvPr>
            <p:ph idx="12" type="sldNum"/>
          </p:nvPr>
        </p:nvSpPr>
        <p:spPr>
          <a:xfrm>
            <a:off x="6553200" y="5296959"/>
            <a:ext cx="2133600" cy="304271"/>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spcAft>
                <a:spcPts val="0"/>
              </a:spcAft>
              <a:buNone/>
              <a:defRPr sz="1800">
                <a:solidFill>
                  <a:srgbClr val="888888"/>
                </a:solidFill>
                <a:latin typeface="Arial"/>
                <a:ea typeface="Arial"/>
                <a:cs typeface="Arial"/>
                <a:sym typeface="Arial"/>
              </a:defRPr>
            </a:lvl1pPr>
            <a:lvl2pPr indent="0" lvl="1" marL="0" marR="0" rtl="0" algn="l">
              <a:spcBef>
                <a:spcPts val="0"/>
              </a:spcBef>
              <a:spcAft>
                <a:spcPts val="0"/>
              </a:spcAft>
              <a:buNone/>
              <a:defRPr sz="1800">
                <a:solidFill>
                  <a:srgbClr val="888888"/>
                </a:solidFill>
                <a:latin typeface="Arial"/>
                <a:ea typeface="Arial"/>
                <a:cs typeface="Arial"/>
                <a:sym typeface="Arial"/>
              </a:defRPr>
            </a:lvl2pPr>
            <a:lvl3pPr indent="0" lvl="2" marL="0" marR="0" rtl="0" algn="l">
              <a:spcBef>
                <a:spcPts val="0"/>
              </a:spcBef>
              <a:spcAft>
                <a:spcPts val="0"/>
              </a:spcAft>
              <a:buNone/>
              <a:defRPr sz="1800">
                <a:solidFill>
                  <a:srgbClr val="888888"/>
                </a:solidFill>
                <a:latin typeface="Arial"/>
                <a:ea typeface="Arial"/>
                <a:cs typeface="Arial"/>
                <a:sym typeface="Arial"/>
              </a:defRPr>
            </a:lvl3pPr>
            <a:lvl4pPr indent="0" lvl="3" marL="0" marR="0" rtl="0" algn="l">
              <a:spcBef>
                <a:spcPts val="0"/>
              </a:spcBef>
              <a:spcAft>
                <a:spcPts val="0"/>
              </a:spcAft>
              <a:buNone/>
              <a:defRPr sz="1800">
                <a:solidFill>
                  <a:srgbClr val="888888"/>
                </a:solidFill>
                <a:latin typeface="Arial"/>
                <a:ea typeface="Arial"/>
                <a:cs typeface="Arial"/>
                <a:sym typeface="Arial"/>
              </a:defRPr>
            </a:lvl4pPr>
            <a:lvl5pPr indent="0" lvl="4" marL="0" marR="0" rtl="0" algn="l">
              <a:spcBef>
                <a:spcPts val="0"/>
              </a:spcBef>
              <a:spcAft>
                <a:spcPts val="0"/>
              </a:spcAft>
              <a:buNone/>
              <a:defRPr sz="1800">
                <a:solidFill>
                  <a:srgbClr val="888888"/>
                </a:solidFill>
                <a:latin typeface="Arial"/>
                <a:ea typeface="Arial"/>
                <a:cs typeface="Arial"/>
                <a:sym typeface="Arial"/>
              </a:defRPr>
            </a:lvl5pPr>
            <a:lvl6pPr indent="0" lvl="5" marL="0" marR="0" rtl="0" algn="l">
              <a:spcBef>
                <a:spcPts val="0"/>
              </a:spcBef>
              <a:spcAft>
                <a:spcPts val="0"/>
              </a:spcAft>
              <a:buNone/>
              <a:defRPr sz="1800">
                <a:solidFill>
                  <a:srgbClr val="888888"/>
                </a:solidFill>
                <a:latin typeface="Arial"/>
                <a:ea typeface="Arial"/>
                <a:cs typeface="Arial"/>
                <a:sym typeface="Arial"/>
              </a:defRPr>
            </a:lvl6pPr>
            <a:lvl7pPr indent="0" lvl="6" marL="0" marR="0" rtl="0" algn="l">
              <a:spcBef>
                <a:spcPts val="0"/>
              </a:spcBef>
              <a:spcAft>
                <a:spcPts val="0"/>
              </a:spcAft>
              <a:buNone/>
              <a:defRPr sz="1800">
                <a:solidFill>
                  <a:srgbClr val="888888"/>
                </a:solidFill>
                <a:latin typeface="Arial"/>
                <a:ea typeface="Arial"/>
                <a:cs typeface="Arial"/>
                <a:sym typeface="Arial"/>
              </a:defRPr>
            </a:lvl7pPr>
            <a:lvl8pPr indent="0" lvl="7" marL="0" marR="0" rtl="0" algn="l">
              <a:spcBef>
                <a:spcPts val="0"/>
              </a:spcBef>
              <a:spcAft>
                <a:spcPts val="0"/>
              </a:spcAft>
              <a:buNone/>
              <a:defRPr sz="1800">
                <a:solidFill>
                  <a:srgbClr val="888888"/>
                </a:solidFill>
                <a:latin typeface="Arial"/>
                <a:ea typeface="Arial"/>
                <a:cs typeface="Arial"/>
                <a:sym typeface="Arial"/>
              </a:defRPr>
            </a:lvl8pPr>
            <a:lvl9pPr indent="0" lvl="8" marL="0" marR="0" rtl="0" algn="l">
              <a:spcBef>
                <a:spcPts val="0"/>
              </a:spcBef>
              <a:spcAft>
                <a:spcPts val="0"/>
              </a:spcAft>
              <a:buNone/>
              <a:defRPr sz="1800">
                <a:solidFill>
                  <a:srgbClr val="888888"/>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showMasterSp="0">
  <p:cSld name="Diapositiva de título">
    <p:spTree>
      <p:nvGrpSpPr>
        <p:cNvPr id="25" name="Shape 25"/>
        <p:cNvGrpSpPr/>
        <p:nvPr/>
      </p:nvGrpSpPr>
      <p:grpSpPr>
        <a:xfrm>
          <a:off x="0" y="0"/>
          <a:ext cx="0" cy="0"/>
          <a:chOff x="0" y="0"/>
          <a:chExt cx="0" cy="0"/>
        </a:xfrm>
      </p:grpSpPr>
      <p:sp>
        <p:nvSpPr>
          <p:cNvPr id="26" name="Google Shape;26;p44"/>
          <p:cNvSpPr/>
          <p:nvPr/>
        </p:nvSpPr>
        <p:spPr>
          <a:xfrm>
            <a:off x="7204422" y="5371562"/>
            <a:ext cx="1544012" cy="184666"/>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s-ES" sz="600">
                <a:solidFill>
                  <a:srgbClr val="7F7F7F"/>
                </a:solidFill>
                <a:latin typeface="Arial"/>
                <a:ea typeface="Arial"/>
                <a:cs typeface="Arial"/>
                <a:sym typeface="Arial"/>
              </a:rPr>
              <a:t>© ISIL. Todos los derechos reservados</a:t>
            </a:r>
            <a:endParaRPr/>
          </a:p>
        </p:txBody>
      </p:sp>
      <p:pic>
        <p:nvPicPr>
          <p:cNvPr id="27" name="Google Shape;27;p44"/>
          <p:cNvPicPr preferRelativeResize="0"/>
          <p:nvPr/>
        </p:nvPicPr>
        <p:blipFill rotWithShape="1">
          <a:blip r:embed="rId2">
            <a:alphaModFix amt="20000"/>
          </a:blip>
          <a:srcRect b="0" l="0" r="0" t="0"/>
          <a:stretch/>
        </p:blipFill>
        <p:spPr>
          <a:xfrm>
            <a:off x="506316" y="5349405"/>
            <a:ext cx="369984" cy="206823"/>
          </a:xfrm>
          <a:prstGeom prst="rect">
            <a:avLst/>
          </a:prstGeom>
          <a:noFill/>
          <a:ln>
            <a:noFill/>
          </a:ln>
        </p:spPr>
      </p:pic>
      <p:sp>
        <p:nvSpPr>
          <p:cNvPr id="28" name="Google Shape;28;p44"/>
          <p:cNvSpPr txBox="1"/>
          <p:nvPr/>
        </p:nvSpPr>
        <p:spPr>
          <a:xfrm>
            <a:off x="876300" y="5343295"/>
            <a:ext cx="1588897" cy="21544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800">
                <a:solidFill>
                  <a:srgbClr val="7F7F7F"/>
                </a:solidFill>
                <a:latin typeface="Calibri"/>
                <a:ea typeface="Calibri"/>
                <a:cs typeface="Calibri"/>
                <a:sym typeface="Calibri"/>
              </a:rPr>
              <a:t>ÉTICA PROFESIONAL</a:t>
            </a:r>
            <a:r>
              <a:rPr lang="es-ES" sz="800">
                <a:solidFill>
                  <a:srgbClr val="7F7F7F"/>
                </a:solidFill>
                <a:latin typeface="Calibri"/>
                <a:ea typeface="Calibri"/>
                <a:cs typeface="Calibri"/>
                <a:sym typeface="Calibri"/>
              </a:rPr>
              <a:t>  </a:t>
            </a:r>
            <a:r>
              <a:rPr lang="es-ES" sz="800">
                <a:solidFill>
                  <a:srgbClr val="7F7F7F"/>
                </a:solidFill>
                <a:latin typeface="Calibri"/>
                <a:ea typeface="Calibri"/>
                <a:cs typeface="Calibri"/>
                <a:sym typeface="Calibri"/>
              </a:rPr>
              <a:t>•  SESIÓN 06</a:t>
            </a:r>
            <a:endParaRPr sz="800">
              <a:solidFill>
                <a:srgbClr val="7F7F7F"/>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39"/>
          <p:cNvSpPr/>
          <p:nvPr/>
        </p:nvSpPr>
        <p:spPr>
          <a:xfrm>
            <a:off x="7204422" y="5371562"/>
            <a:ext cx="1544012" cy="184666"/>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s-ES" sz="600" u="none" cap="none" strike="noStrike">
                <a:solidFill>
                  <a:srgbClr val="7F7F7F"/>
                </a:solidFill>
                <a:latin typeface="Arial"/>
                <a:ea typeface="Arial"/>
                <a:cs typeface="Arial"/>
                <a:sym typeface="Arial"/>
              </a:rPr>
              <a:t>© ISIL. Todos los derechos reservados</a:t>
            </a:r>
            <a:endParaRPr/>
          </a:p>
        </p:txBody>
      </p:sp>
      <p:sp>
        <p:nvSpPr>
          <p:cNvPr id="11" name="Google Shape;11;p39"/>
          <p:cNvSpPr txBox="1"/>
          <p:nvPr/>
        </p:nvSpPr>
        <p:spPr>
          <a:xfrm>
            <a:off x="876300" y="5343295"/>
            <a:ext cx="1588897" cy="21544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s-ES" sz="800" u="none" cap="none" strike="noStrike">
                <a:solidFill>
                  <a:srgbClr val="7F7F7F"/>
                </a:solidFill>
                <a:latin typeface="Calibri"/>
                <a:ea typeface="Calibri"/>
                <a:cs typeface="Calibri"/>
                <a:sym typeface="Calibri"/>
              </a:rPr>
              <a:t>ÉTICA PROFESIONAL  •  SESIÓN 06</a:t>
            </a:r>
            <a:endParaRPr sz="800">
              <a:solidFill>
                <a:srgbClr val="7F7F7F"/>
              </a:solidFill>
              <a:latin typeface="Calibri"/>
              <a:ea typeface="Calibri"/>
              <a:cs typeface="Calibri"/>
              <a:sym typeface="Calibri"/>
            </a:endParaRPr>
          </a:p>
        </p:txBody>
      </p:sp>
      <p:pic>
        <p:nvPicPr>
          <p:cNvPr id="12" name="Google Shape;12;p39"/>
          <p:cNvPicPr preferRelativeResize="0"/>
          <p:nvPr/>
        </p:nvPicPr>
        <p:blipFill rotWithShape="1">
          <a:blip r:embed="rId1">
            <a:alphaModFix amt="20000"/>
          </a:blip>
          <a:srcRect b="0" l="0" r="0" t="0"/>
          <a:stretch/>
        </p:blipFill>
        <p:spPr>
          <a:xfrm>
            <a:off x="506316" y="5349405"/>
            <a:ext cx="369984" cy="206823"/>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5.png"/><Relationship Id="rId10" Type="http://schemas.openxmlformats.org/officeDocument/2006/relationships/image" Target="../media/image13.png"/><Relationship Id="rId13" Type="http://schemas.openxmlformats.org/officeDocument/2006/relationships/image" Target="../media/image6.png"/><Relationship Id="rId12" Type="http://schemas.openxmlformats.org/officeDocument/2006/relationships/image" Target="../media/image7.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 Id="rId4" Type="http://schemas.openxmlformats.org/officeDocument/2006/relationships/image" Target="../media/image2.png"/><Relationship Id="rId9" Type="http://schemas.openxmlformats.org/officeDocument/2006/relationships/image" Target="../media/image3.png"/><Relationship Id="rId5" Type="http://schemas.openxmlformats.org/officeDocument/2006/relationships/image" Target="../media/image8.png"/><Relationship Id="rId6" Type="http://schemas.openxmlformats.org/officeDocument/2006/relationships/image" Target="../media/image1.png"/><Relationship Id="rId7" Type="http://schemas.openxmlformats.org/officeDocument/2006/relationships/image" Target="../media/image4.png"/><Relationship Id="rId8"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3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4.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4.png"/><Relationship Id="rId4" Type="http://schemas.openxmlformats.org/officeDocument/2006/relationships/image" Target="../media/image16.png"/><Relationship Id="rId5" Type="http://schemas.openxmlformats.org/officeDocument/2006/relationships/image" Target="../media/image1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35.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38.jpg"/><Relationship Id="rId4" Type="http://schemas.openxmlformats.org/officeDocument/2006/relationships/image" Target="../media/image3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3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46.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4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9.png"/><Relationship Id="rId4" Type="http://schemas.openxmlformats.org/officeDocument/2006/relationships/image" Target="../media/image1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1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39.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42.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12.png"/><Relationship Id="rId4" Type="http://schemas.openxmlformats.org/officeDocument/2006/relationships/image" Target="../media/image4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36.png"/><Relationship Id="rId4" Type="http://schemas.openxmlformats.org/officeDocument/2006/relationships/image" Target="../media/image3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12.png"/><Relationship Id="rId4" Type="http://schemas.openxmlformats.org/officeDocument/2006/relationships/image" Target="../media/image4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41.png"/><Relationship Id="rId4" Type="http://schemas.openxmlformats.org/officeDocument/2006/relationships/image" Target="../media/image4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41.png"/><Relationship Id="rId4" Type="http://schemas.openxmlformats.org/officeDocument/2006/relationships/image" Target="../media/image4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4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2.png"/><Relationship Id="rId4" Type="http://schemas.openxmlformats.org/officeDocument/2006/relationships/image" Target="../media/image20.png"/><Relationship Id="rId5" Type="http://schemas.openxmlformats.org/officeDocument/2006/relationships/image" Target="../media/image21.png"/><Relationship Id="rId6" Type="http://schemas.openxmlformats.org/officeDocument/2006/relationships/image" Target="../media/image17.png"/><Relationship Id="rId7" Type="http://schemas.openxmlformats.org/officeDocument/2006/relationships/image" Target="../media/image2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 name="Shape 33"/>
        <p:cNvGrpSpPr/>
        <p:nvPr/>
      </p:nvGrpSpPr>
      <p:grpSpPr>
        <a:xfrm>
          <a:off x="0" y="0"/>
          <a:ext cx="0" cy="0"/>
          <a:chOff x="0" y="0"/>
          <a:chExt cx="0" cy="0"/>
        </a:xfrm>
      </p:grpSpPr>
      <p:sp>
        <p:nvSpPr>
          <p:cNvPr id="34" name="Google Shape;34;p1"/>
          <p:cNvSpPr/>
          <p:nvPr/>
        </p:nvSpPr>
        <p:spPr>
          <a:xfrm>
            <a:off x="182879" y="5120640"/>
            <a:ext cx="4304965" cy="46201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5" name="Google Shape;35;p1"/>
          <p:cNvSpPr/>
          <p:nvPr/>
        </p:nvSpPr>
        <p:spPr>
          <a:xfrm>
            <a:off x="3743325" y="-16622"/>
            <a:ext cx="5400675" cy="5731622"/>
          </a:xfrm>
          <a:prstGeom prst="rect">
            <a:avLst/>
          </a:prstGeom>
          <a:solidFill>
            <a:srgbClr val="FFD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36" name="Google Shape;36;p1"/>
          <p:cNvPicPr preferRelativeResize="0"/>
          <p:nvPr/>
        </p:nvPicPr>
        <p:blipFill rotWithShape="1">
          <a:blip r:embed="rId3">
            <a:alphaModFix/>
          </a:blip>
          <a:srcRect b="0" l="23855" r="25890" t="0"/>
          <a:stretch/>
        </p:blipFill>
        <p:spPr>
          <a:xfrm>
            <a:off x="4712080" y="636041"/>
            <a:ext cx="3728935" cy="4946612"/>
          </a:xfrm>
          <a:prstGeom prst="rect">
            <a:avLst/>
          </a:prstGeom>
          <a:noFill/>
          <a:ln>
            <a:noFill/>
          </a:ln>
        </p:spPr>
      </p:pic>
      <p:sp>
        <p:nvSpPr>
          <p:cNvPr id="37" name="Google Shape;37;p1"/>
          <p:cNvSpPr txBox="1"/>
          <p:nvPr/>
        </p:nvSpPr>
        <p:spPr>
          <a:xfrm>
            <a:off x="503238" y="808689"/>
            <a:ext cx="3104743" cy="138499"/>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ES" sz="900">
                <a:solidFill>
                  <a:srgbClr val="6C6D6C"/>
                </a:solidFill>
                <a:latin typeface="Calibri"/>
                <a:ea typeface="Calibri"/>
                <a:cs typeface="Calibri"/>
                <a:sym typeface="Calibri"/>
              </a:rPr>
              <a:t>ÉTICA PROFESIONAL</a:t>
            </a:r>
            <a:endParaRPr/>
          </a:p>
        </p:txBody>
      </p:sp>
      <p:pic>
        <p:nvPicPr>
          <p:cNvPr id="38" name="Google Shape;38;p1"/>
          <p:cNvPicPr preferRelativeResize="0"/>
          <p:nvPr/>
        </p:nvPicPr>
        <p:blipFill rotWithShape="1">
          <a:blip r:embed="rId4">
            <a:alphaModFix amt="35000"/>
          </a:blip>
          <a:srcRect b="0" l="0" r="0" t="0"/>
          <a:stretch/>
        </p:blipFill>
        <p:spPr>
          <a:xfrm flipH="1">
            <a:off x="7057119" y="1187106"/>
            <a:ext cx="330754" cy="210584"/>
          </a:xfrm>
          <a:prstGeom prst="rect">
            <a:avLst/>
          </a:prstGeom>
          <a:noFill/>
          <a:ln>
            <a:noFill/>
          </a:ln>
        </p:spPr>
      </p:pic>
      <p:pic>
        <p:nvPicPr>
          <p:cNvPr id="39" name="Google Shape;39;p1"/>
          <p:cNvPicPr preferRelativeResize="0"/>
          <p:nvPr/>
        </p:nvPicPr>
        <p:blipFill rotWithShape="1">
          <a:blip r:embed="rId5">
            <a:alphaModFix amt="35000"/>
          </a:blip>
          <a:srcRect b="0" l="0" r="0" t="0"/>
          <a:stretch/>
        </p:blipFill>
        <p:spPr>
          <a:xfrm>
            <a:off x="4126072" y="4156525"/>
            <a:ext cx="317533" cy="196092"/>
          </a:xfrm>
          <a:prstGeom prst="rect">
            <a:avLst/>
          </a:prstGeom>
          <a:noFill/>
          <a:ln>
            <a:noFill/>
          </a:ln>
        </p:spPr>
      </p:pic>
      <p:pic>
        <p:nvPicPr>
          <p:cNvPr id="40" name="Google Shape;40;p1"/>
          <p:cNvPicPr preferRelativeResize="0"/>
          <p:nvPr/>
        </p:nvPicPr>
        <p:blipFill rotWithShape="1">
          <a:blip r:embed="rId6">
            <a:alphaModFix amt="35000"/>
          </a:blip>
          <a:srcRect b="0" l="0" r="0" t="0"/>
          <a:stretch/>
        </p:blipFill>
        <p:spPr>
          <a:xfrm>
            <a:off x="4751388" y="2625346"/>
            <a:ext cx="114521" cy="114521"/>
          </a:xfrm>
          <a:prstGeom prst="rect">
            <a:avLst/>
          </a:prstGeom>
          <a:noFill/>
          <a:ln>
            <a:noFill/>
          </a:ln>
        </p:spPr>
      </p:pic>
      <p:pic>
        <p:nvPicPr>
          <p:cNvPr id="41" name="Google Shape;41;p1"/>
          <p:cNvPicPr preferRelativeResize="0"/>
          <p:nvPr/>
        </p:nvPicPr>
        <p:blipFill rotWithShape="1">
          <a:blip r:embed="rId4">
            <a:alphaModFix amt="35000"/>
          </a:blip>
          <a:srcRect b="0" l="0" r="0" t="0"/>
          <a:stretch/>
        </p:blipFill>
        <p:spPr>
          <a:xfrm flipH="1">
            <a:off x="4042066" y="2177570"/>
            <a:ext cx="272736" cy="173645"/>
          </a:xfrm>
          <a:prstGeom prst="rect">
            <a:avLst/>
          </a:prstGeom>
          <a:noFill/>
          <a:ln>
            <a:noFill/>
          </a:ln>
        </p:spPr>
      </p:pic>
      <p:sp>
        <p:nvSpPr>
          <p:cNvPr id="42" name="Google Shape;42;p1"/>
          <p:cNvSpPr/>
          <p:nvPr/>
        </p:nvSpPr>
        <p:spPr>
          <a:xfrm>
            <a:off x="503238" y="2177570"/>
            <a:ext cx="3171511" cy="914096"/>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lang="es-ES" sz="2200">
                <a:solidFill>
                  <a:schemeClr val="dk1"/>
                </a:solidFill>
                <a:latin typeface="Arial"/>
                <a:ea typeface="Arial"/>
                <a:cs typeface="Arial"/>
                <a:sym typeface="Arial"/>
              </a:rPr>
              <a:t>LA ÉTICA </a:t>
            </a:r>
            <a:r>
              <a:rPr b="1" lang="es-ES" sz="2200">
                <a:solidFill>
                  <a:schemeClr val="dk1"/>
                </a:solidFill>
                <a:latin typeface="Arial"/>
                <a:ea typeface="Arial"/>
                <a:cs typeface="Arial"/>
                <a:sym typeface="Arial"/>
              </a:rPr>
              <a:t>PROFESIONAL APLICADA </a:t>
            </a:r>
            <a:endParaRPr/>
          </a:p>
        </p:txBody>
      </p:sp>
      <p:sp>
        <p:nvSpPr>
          <p:cNvPr id="43" name="Google Shape;43;p1"/>
          <p:cNvSpPr/>
          <p:nvPr/>
        </p:nvSpPr>
        <p:spPr>
          <a:xfrm>
            <a:off x="509253" y="3232633"/>
            <a:ext cx="3115690" cy="2031325"/>
          </a:xfrm>
          <a:prstGeom prst="rect">
            <a:avLst/>
          </a:prstGeom>
          <a:noFill/>
          <a:ln>
            <a:noFill/>
          </a:ln>
        </p:spPr>
        <p:txBody>
          <a:bodyPr anchorCtr="0" anchor="t" bIns="0" lIns="0" spcFirstLastPara="1" rIns="0" wrap="square" tIns="0">
            <a:spAutoFit/>
          </a:bodyPr>
          <a:lstStyle/>
          <a:p>
            <a:pPr indent="-179388" lvl="0" marL="179388" marR="0" rtl="0" algn="l">
              <a:lnSpc>
                <a:spcPct val="120000"/>
              </a:lnSpc>
              <a:spcBef>
                <a:spcPts val="0"/>
              </a:spcBef>
              <a:spcAft>
                <a:spcPts val="0"/>
              </a:spcAft>
              <a:buClr>
                <a:srgbClr val="F4CD02"/>
              </a:buClr>
              <a:buSzPts val="1100"/>
              <a:buFont typeface="Arial"/>
              <a:buChar char="•"/>
            </a:pPr>
            <a:r>
              <a:rPr lang="es-ES" sz="1100">
                <a:solidFill>
                  <a:schemeClr val="dk1"/>
                </a:solidFill>
                <a:latin typeface="Arial"/>
                <a:ea typeface="Arial"/>
                <a:cs typeface="Arial"/>
                <a:sym typeface="Arial"/>
              </a:rPr>
              <a:t>Principios éticos del individuo y la organización profesional</a:t>
            </a:r>
            <a:endParaRPr/>
          </a:p>
          <a:p>
            <a:pPr indent="-179388" lvl="0" marL="179388" marR="0" rtl="0" algn="l">
              <a:lnSpc>
                <a:spcPct val="120000"/>
              </a:lnSpc>
              <a:spcBef>
                <a:spcPts val="0"/>
              </a:spcBef>
              <a:spcAft>
                <a:spcPts val="0"/>
              </a:spcAft>
              <a:buClr>
                <a:srgbClr val="F4CD02"/>
              </a:buClr>
              <a:buSzPts val="1100"/>
              <a:buFont typeface="Arial"/>
              <a:buChar char="•"/>
            </a:pPr>
            <a:r>
              <a:rPr lang="es-ES" sz="1100">
                <a:solidFill>
                  <a:schemeClr val="dk1"/>
                </a:solidFill>
                <a:latin typeface="Arial"/>
                <a:ea typeface="Arial"/>
                <a:cs typeface="Arial"/>
                <a:sym typeface="Arial"/>
              </a:rPr>
              <a:t>Perfil ético profesional </a:t>
            </a:r>
            <a:endParaRPr/>
          </a:p>
          <a:p>
            <a:pPr indent="-179388" lvl="0" marL="179388" marR="0" rtl="0" algn="l">
              <a:lnSpc>
                <a:spcPct val="120000"/>
              </a:lnSpc>
              <a:spcBef>
                <a:spcPts val="0"/>
              </a:spcBef>
              <a:spcAft>
                <a:spcPts val="0"/>
              </a:spcAft>
              <a:buClr>
                <a:srgbClr val="F4CD02"/>
              </a:buClr>
              <a:buSzPts val="1100"/>
              <a:buFont typeface="Arial"/>
              <a:buChar char="•"/>
            </a:pPr>
            <a:r>
              <a:rPr lang="es-ES" sz="1100">
                <a:solidFill>
                  <a:schemeClr val="dk1"/>
                </a:solidFill>
                <a:latin typeface="Arial"/>
                <a:ea typeface="Arial"/>
                <a:cs typeface="Arial"/>
                <a:sym typeface="Arial"/>
              </a:rPr>
              <a:t>Código de ética: características y beneficios </a:t>
            </a:r>
            <a:endParaRPr/>
          </a:p>
          <a:p>
            <a:pPr indent="-179388" lvl="0" marL="179388" marR="0" rtl="0" algn="l">
              <a:lnSpc>
                <a:spcPct val="120000"/>
              </a:lnSpc>
              <a:spcBef>
                <a:spcPts val="0"/>
              </a:spcBef>
              <a:spcAft>
                <a:spcPts val="0"/>
              </a:spcAft>
              <a:buClr>
                <a:srgbClr val="F4CD02"/>
              </a:buClr>
              <a:buSzPts val="1100"/>
              <a:buFont typeface="Arial"/>
              <a:buChar char="•"/>
            </a:pPr>
            <a:r>
              <a:rPr lang="es-ES" sz="1100">
                <a:solidFill>
                  <a:schemeClr val="dk1"/>
                </a:solidFill>
                <a:latin typeface="Arial"/>
                <a:ea typeface="Arial"/>
                <a:cs typeface="Arial"/>
                <a:sym typeface="Arial"/>
              </a:rPr>
              <a:t>Formación de un comité ético </a:t>
            </a:r>
            <a:endParaRPr/>
          </a:p>
          <a:p>
            <a:pPr indent="-179388" lvl="0" marL="179388" marR="0" rtl="0" algn="l">
              <a:lnSpc>
                <a:spcPct val="120000"/>
              </a:lnSpc>
              <a:spcBef>
                <a:spcPts val="0"/>
              </a:spcBef>
              <a:spcAft>
                <a:spcPts val="0"/>
              </a:spcAft>
              <a:buClr>
                <a:srgbClr val="F4CD02"/>
              </a:buClr>
              <a:buSzPts val="1100"/>
              <a:buFont typeface="Arial"/>
              <a:buChar char="•"/>
            </a:pPr>
            <a:r>
              <a:rPr lang="es-ES" sz="1100">
                <a:solidFill>
                  <a:schemeClr val="dk1"/>
                </a:solidFill>
                <a:latin typeface="Arial"/>
                <a:ea typeface="Arial"/>
                <a:cs typeface="Arial"/>
                <a:sym typeface="Arial"/>
              </a:rPr>
              <a:t>Habilidades a desarrollar para ser un profesional ético: polivalencia, apertura, flexibilidad y adaptabilidad </a:t>
            </a:r>
            <a:endParaRPr/>
          </a:p>
          <a:p>
            <a:pPr indent="-179388" lvl="0" marL="179388" marR="0" rtl="0" algn="l">
              <a:lnSpc>
                <a:spcPct val="120000"/>
              </a:lnSpc>
              <a:spcBef>
                <a:spcPts val="0"/>
              </a:spcBef>
              <a:spcAft>
                <a:spcPts val="0"/>
              </a:spcAft>
              <a:buClr>
                <a:srgbClr val="F4CD02"/>
              </a:buClr>
              <a:buSzPts val="1100"/>
              <a:buFont typeface="Arial"/>
              <a:buChar char="•"/>
            </a:pPr>
            <a:r>
              <a:rPr lang="es-ES" sz="1100">
                <a:solidFill>
                  <a:schemeClr val="dk1"/>
                </a:solidFill>
                <a:latin typeface="Arial"/>
                <a:ea typeface="Arial"/>
                <a:cs typeface="Arial"/>
                <a:sym typeface="Arial"/>
              </a:rPr>
              <a:t>Áreas de actuación con ética profesional</a:t>
            </a:r>
            <a:endParaRPr/>
          </a:p>
        </p:txBody>
      </p:sp>
      <p:sp>
        <p:nvSpPr>
          <p:cNvPr id="44" name="Google Shape;44;p1"/>
          <p:cNvSpPr txBox="1"/>
          <p:nvPr/>
        </p:nvSpPr>
        <p:spPr>
          <a:xfrm>
            <a:off x="743902" y="1819386"/>
            <a:ext cx="1457648" cy="307777"/>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ES" sz="2000">
                <a:solidFill>
                  <a:srgbClr val="F7CE38"/>
                </a:solidFill>
                <a:latin typeface="Calibri"/>
                <a:ea typeface="Calibri"/>
                <a:cs typeface="Calibri"/>
                <a:sym typeface="Calibri"/>
              </a:rPr>
              <a:t>SESIÓN 06</a:t>
            </a:r>
            <a:endParaRPr/>
          </a:p>
        </p:txBody>
      </p:sp>
      <p:pic>
        <p:nvPicPr>
          <p:cNvPr id="45" name="Google Shape;45;p1"/>
          <p:cNvPicPr preferRelativeResize="0"/>
          <p:nvPr/>
        </p:nvPicPr>
        <p:blipFill rotWithShape="1">
          <a:blip r:embed="rId6">
            <a:alphaModFix amt="35000"/>
          </a:blip>
          <a:srcRect b="0" l="0" r="0" t="0"/>
          <a:stretch/>
        </p:blipFill>
        <p:spPr>
          <a:xfrm>
            <a:off x="8156145" y="3879145"/>
            <a:ext cx="76092" cy="76092"/>
          </a:xfrm>
          <a:prstGeom prst="rect">
            <a:avLst/>
          </a:prstGeom>
          <a:noFill/>
          <a:ln>
            <a:noFill/>
          </a:ln>
        </p:spPr>
      </p:pic>
      <p:pic>
        <p:nvPicPr>
          <p:cNvPr id="46" name="Google Shape;46;p1"/>
          <p:cNvPicPr preferRelativeResize="0"/>
          <p:nvPr/>
        </p:nvPicPr>
        <p:blipFill rotWithShape="1">
          <a:blip r:embed="rId4">
            <a:alphaModFix amt="35000"/>
          </a:blip>
          <a:srcRect b="0" l="0" r="0" t="0"/>
          <a:stretch/>
        </p:blipFill>
        <p:spPr>
          <a:xfrm flipH="1">
            <a:off x="8477822" y="4258564"/>
            <a:ext cx="286860" cy="182638"/>
          </a:xfrm>
          <a:prstGeom prst="rect">
            <a:avLst/>
          </a:prstGeom>
          <a:noFill/>
          <a:ln>
            <a:noFill/>
          </a:ln>
        </p:spPr>
      </p:pic>
      <p:pic>
        <p:nvPicPr>
          <p:cNvPr id="47" name="Google Shape;47;p1"/>
          <p:cNvPicPr preferRelativeResize="0"/>
          <p:nvPr/>
        </p:nvPicPr>
        <p:blipFill rotWithShape="1">
          <a:blip r:embed="rId7">
            <a:alphaModFix amt="35000"/>
          </a:blip>
          <a:srcRect b="0" l="0" r="0" t="0"/>
          <a:stretch/>
        </p:blipFill>
        <p:spPr>
          <a:xfrm>
            <a:off x="5637719" y="1912065"/>
            <a:ext cx="248554" cy="174528"/>
          </a:xfrm>
          <a:prstGeom prst="rect">
            <a:avLst/>
          </a:prstGeom>
          <a:noFill/>
          <a:ln>
            <a:noFill/>
          </a:ln>
        </p:spPr>
      </p:pic>
      <p:pic>
        <p:nvPicPr>
          <p:cNvPr id="48" name="Google Shape;48;p1"/>
          <p:cNvPicPr preferRelativeResize="0"/>
          <p:nvPr/>
        </p:nvPicPr>
        <p:blipFill rotWithShape="1">
          <a:blip r:embed="rId6">
            <a:alphaModFix amt="35000"/>
          </a:blip>
          <a:srcRect b="0" l="0" r="0" t="0"/>
          <a:stretch/>
        </p:blipFill>
        <p:spPr>
          <a:xfrm>
            <a:off x="8194191" y="2405699"/>
            <a:ext cx="114521" cy="114521"/>
          </a:xfrm>
          <a:prstGeom prst="rect">
            <a:avLst/>
          </a:prstGeom>
          <a:noFill/>
          <a:ln>
            <a:noFill/>
          </a:ln>
        </p:spPr>
      </p:pic>
      <p:pic>
        <p:nvPicPr>
          <p:cNvPr id="49" name="Google Shape;49;p1"/>
          <p:cNvPicPr preferRelativeResize="0"/>
          <p:nvPr/>
        </p:nvPicPr>
        <p:blipFill rotWithShape="1">
          <a:blip r:embed="rId6">
            <a:alphaModFix amt="35000"/>
          </a:blip>
          <a:srcRect b="0" l="0" r="0" t="0"/>
          <a:stretch/>
        </p:blipFill>
        <p:spPr>
          <a:xfrm>
            <a:off x="5915739" y="1255034"/>
            <a:ext cx="76092" cy="76092"/>
          </a:xfrm>
          <a:prstGeom prst="rect">
            <a:avLst/>
          </a:prstGeom>
          <a:noFill/>
          <a:ln>
            <a:noFill/>
          </a:ln>
        </p:spPr>
      </p:pic>
      <p:pic>
        <p:nvPicPr>
          <p:cNvPr id="50" name="Google Shape;50;p1"/>
          <p:cNvPicPr preferRelativeResize="0"/>
          <p:nvPr/>
        </p:nvPicPr>
        <p:blipFill rotWithShape="1">
          <a:blip r:embed="rId8">
            <a:alphaModFix amt="30000"/>
          </a:blip>
          <a:srcRect b="0" l="0" r="0" t="0"/>
          <a:stretch/>
        </p:blipFill>
        <p:spPr>
          <a:xfrm>
            <a:off x="4381205" y="1297945"/>
            <a:ext cx="771854" cy="771854"/>
          </a:xfrm>
          <a:prstGeom prst="rect">
            <a:avLst/>
          </a:prstGeom>
          <a:noFill/>
          <a:ln>
            <a:noFill/>
          </a:ln>
        </p:spPr>
      </p:pic>
      <p:pic>
        <p:nvPicPr>
          <p:cNvPr id="51" name="Google Shape;51;p1"/>
          <p:cNvPicPr preferRelativeResize="0"/>
          <p:nvPr/>
        </p:nvPicPr>
        <p:blipFill rotWithShape="1">
          <a:blip r:embed="rId9">
            <a:alphaModFix amt="30000"/>
          </a:blip>
          <a:srcRect b="0" l="0" r="0" t="0"/>
          <a:stretch/>
        </p:blipFill>
        <p:spPr>
          <a:xfrm>
            <a:off x="4115191" y="3192712"/>
            <a:ext cx="750718" cy="509417"/>
          </a:xfrm>
          <a:prstGeom prst="rect">
            <a:avLst/>
          </a:prstGeom>
          <a:noFill/>
          <a:ln>
            <a:noFill/>
          </a:ln>
        </p:spPr>
      </p:pic>
      <p:pic>
        <p:nvPicPr>
          <p:cNvPr id="52" name="Google Shape;52;p1"/>
          <p:cNvPicPr preferRelativeResize="0"/>
          <p:nvPr/>
        </p:nvPicPr>
        <p:blipFill rotWithShape="1">
          <a:blip r:embed="rId10">
            <a:alphaModFix amt="30000"/>
          </a:blip>
          <a:srcRect b="0" l="0" r="0" t="0"/>
          <a:stretch/>
        </p:blipFill>
        <p:spPr>
          <a:xfrm>
            <a:off x="8088068" y="2988649"/>
            <a:ext cx="688616" cy="578437"/>
          </a:xfrm>
          <a:prstGeom prst="rect">
            <a:avLst/>
          </a:prstGeom>
          <a:noFill/>
          <a:ln>
            <a:noFill/>
          </a:ln>
        </p:spPr>
      </p:pic>
      <p:pic>
        <p:nvPicPr>
          <p:cNvPr id="53" name="Google Shape;53;p1"/>
          <p:cNvPicPr preferRelativeResize="0"/>
          <p:nvPr/>
        </p:nvPicPr>
        <p:blipFill rotWithShape="1">
          <a:blip r:embed="rId11">
            <a:alphaModFix amt="30000"/>
          </a:blip>
          <a:srcRect b="0" l="0" r="0" t="0"/>
          <a:stretch/>
        </p:blipFill>
        <p:spPr>
          <a:xfrm>
            <a:off x="7708535" y="1467667"/>
            <a:ext cx="733236" cy="580478"/>
          </a:xfrm>
          <a:prstGeom prst="rect">
            <a:avLst/>
          </a:prstGeom>
          <a:noFill/>
          <a:ln>
            <a:noFill/>
          </a:ln>
        </p:spPr>
      </p:pic>
      <p:pic>
        <p:nvPicPr>
          <p:cNvPr id="54" name="Google Shape;54;p1"/>
          <p:cNvPicPr preferRelativeResize="0"/>
          <p:nvPr/>
        </p:nvPicPr>
        <p:blipFill rotWithShape="1">
          <a:blip r:embed="rId12">
            <a:alphaModFix amt="30000"/>
          </a:blip>
          <a:srcRect b="0" l="0" r="0" t="0"/>
          <a:stretch/>
        </p:blipFill>
        <p:spPr>
          <a:xfrm>
            <a:off x="6245763" y="1131225"/>
            <a:ext cx="408478" cy="552647"/>
          </a:xfrm>
          <a:prstGeom prst="rect">
            <a:avLst/>
          </a:prstGeom>
          <a:noFill/>
          <a:ln>
            <a:noFill/>
          </a:ln>
        </p:spPr>
      </p:pic>
      <p:pic>
        <p:nvPicPr>
          <p:cNvPr id="55" name="Google Shape;55;p1"/>
          <p:cNvPicPr preferRelativeResize="0"/>
          <p:nvPr/>
        </p:nvPicPr>
        <p:blipFill rotWithShape="1">
          <a:blip r:embed="rId6">
            <a:alphaModFix amt="35000"/>
          </a:blip>
          <a:srcRect b="0" l="0" r="0" t="0"/>
          <a:stretch/>
        </p:blipFill>
        <p:spPr>
          <a:xfrm>
            <a:off x="7048238" y="1994623"/>
            <a:ext cx="76092" cy="76092"/>
          </a:xfrm>
          <a:prstGeom prst="rect">
            <a:avLst/>
          </a:prstGeom>
          <a:noFill/>
          <a:ln>
            <a:noFill/>
          </a:ln>
        </p:spPr>
      </p:pic>
      <p:pic>
        <p:nvPicPr>
          <p:cNvPr id="56" name="Google Shape;56;p1"/>
          <p:cNvPicPr preferRelativeResize="0"/>
          <p:nvPr/>
        </p:nvPicPr>
        <p:blipFill rotWithShape="1">
          <a:blip r:embed="rId13">
            <a:alphaModFix/>
          </a:blip>
          <a:srcRect b="0" l="0" r="0" t="0"/>
          <a:stretch/>
        </p:blipFill>
        <p:spPr>
          <a:xfrm>
            <a:off x="507464" y="1880236"/>
            <a:ext cx="166865" cy="17045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10"/>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73" name="Google Shape;173;p10"/>
          <p:cNvSpPr txBox="1"/>
          <p:nvPr/>
        </p:nvSpPr>
        <p:spPr>
          <a:xfrm>
            <a:off x="1008062" y="3169972"/>
            <a:ext cx="5772882"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lang="es-ES" sz="2800">
                <a:solidFill>
                  <a:schemeClr val="lt1"/>
                </a:solidFill>
                <a:latin typeface="Arial"/>
                <a:ea typeface="Arial"/>
                <a:cs typeface="Arial"/>
                <a:sym typeface="Arial"/>
              </a:rPr>
              <a:t>PERFIL </a:t>
            </a:r>
            <a:br>
              <a:rPr b="1" lang="es-ES" sz="2800">
                <a:solidFill>
                  <a:schemeClr val="lt1"/>
                </a:solidFill>
                <a:latin typeface="Arial"/>
                <a:ea typeface="Arial"/>
                <a:cs typeface="Arial"/>
                <a:sym typeface="Arial"/>
              </a:rPr>
            </a:br>
            <a:r>
              <a:rPr b="1" lang="es-ES" sz="2800">
                <a:solidFill>
                  <a:schemeClr val="lt1"/>
                </a:solidFill>
                <a:latin typeface="Arial"/>
                <a:ea typeface="Arial"/>
                <a:cs typeface="Arial"/>
                <a:sym typeface="Arial"/>
              </a:rPr>
              <a:t>ÉTICO PROFESIONAL </a:t>
            </a:r>
            <a:endParaRPr/>
          </a:p>
        </p:txBody>
      </p:sp>
      <p:pic>
        <p:nvPicPr>
          <p:cNvPr id="174" name="Google Shape;174;p10"/>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1"/>
          <p:cNvSpPr txBox="1"/>
          <p:nvPr/>
        </p:nvSpPr>
        <p:spPr>
          <a:xfrm>
            <a:off x="509676" y="919252"/>
            <a:ext cx="2973753" cy="3524042"/>
          </a:xfrm>
          <a:prstGeom prst="rect">
            <a:avLst/>
          </a:prstGeom>
          <a:noFill/>
          <a:ln>
            <a:noFill/>
          </a:ln>
        </p:spPr>
        <p:txBody>
          <a:bodyPr anchorCtr="0" anchor="t" bIns="0" lIns="0" spcFirstLastPara="1" rIns="0" wrap="square" tIns="0">
            <a:spAutoFit/>
          </a:bodyPr>
          <a:lstStyle/>
          <a:p>
            <a:pPr indent="0" lvl="0" marL="6350" marR="0" rtl="0" algn="l">
              <a:spcBef>
                <a:spcPts val="0"/>
              </a:spcBef>
              <a:spcAft>
                <a:spcPts val="0"/>
              </a:spcAft>
              <a:buNone/>
            </a:pPr>
            <a:r>
              <a:rPr b="1" lang="es-ES" sz="1600">
                <a:solidFill>
                  <a:schemeClr val="dk1"/>
                </a:solidFill>
                <a:latin typeface="Calibri"/>
                <a:ea typeface="Calibri"/>
                <a:cs typeface="Calibri"/>
                <a:sym typeface="Calibri"/>
              </a:rPr>
              <a:t>DEFINICIÓN </a:t>
            </a:r>
            <a:endParaRPr/>
          </a:p>
          <a:p>
            <a:pPr indent="0" lvl="0" marL="6350" marR="0" rtl="0" algn="l">
              <a:spcBef>
                <a:spcPts val="600"/>
              </a:spcBef>
              <a:spcAft>
                <a:spcPts val="0"/>
              </a:spcAft>
              <a:buNone/>
            </a:pPr>
            <a:r>
              <a:rPr lang="es-ES" sz="1600">
                <a:solidFill>
                  <a:schemeClr val="dk1"/>
                </a:solidFill>
                <a:latin typeface="Calibri"/>
                <a:ea typeface="Calibri"/>
                <a:cs typeface="Calibri"/>
                <a:sym typeface="Calibri"/>
              </a:rPr>
              <a:t>Carrasco Mendoza dice que el perfil profesional “es un conjunto de principios, valores y normas que indican cómo debe comportarse un profesional para que su ejercicio sea considerado digno. También se puede definir como el demostrar actitudes y hábitos consecuentes que le permitan actuar en el ejercicio profesional, y cultivar permanentemente su formación ética y su rol”. </a:t>
            </a:r>
            <a:endParaRPr/>
          </a:p>
          <a:p>
            <a:pPr indent="0" lvl="0" marL="6350" marR="0" rtl="0" algn="l">
              <a:spcBef>
                <a:spcPts val="0"/>
              </a:spcBef>
              <a:spcAft>
                <a:spcPts val="0"/>
              </a:spcAft>
              <a:buNone/>
            </a:pPr>
            <a:r>
              <a:t/>
            </a:r>
            <a:endParaRPr sz="1600">
              <a:solidFill>
                <a:schemeClr val="dk1"/>
              </a:solidFill>
              <a:latin typeface="Calibri"/>
              <a:ea typeface="Calibri"/>
              <a:cs typeface="Calibri"/>
              <a:sym typeface="Calibri"/>
            </a:endParaRPr>
          </a:p>
        </p:txBody>
      </p:sp>
      <p:sp>
        <p:nvSpPr>
          <p:cNvPr id="181" name="Google Shape;181;p11"/>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PERFIL ÉTICO PROFESIONAL </a:t>
            </a:r>
            <a:endParaRPr/>
          </a:p>
        </p:txBody>
      </p:sp>
      <p:pic>
        <p:nvPicPr>
          <p:cNvPr id="182" name="Google Shape;182;p11"/>
          <p:cNvPicPr preferRelativeResize="0"/>
          <p:nvPr/>
        </p:nvPicPr>
        <p:blipFill rotWithShape="1">
          <a:blip r:embed="rId3">
            <a:alphaModFix/>
          </a:blip>
          <a:srcRect b="0" l="14426" r="4238" t="0"/>
          <a:stretch/>
        </p:blipFill>
        <p:spPr>
          <a:xfrm>
            <a:off x="3743325" y="912813"/>
            <a:ext cx="5400675" cy="43211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12"/>
          <p:cNvSpPr txBox="1"/>
          <p:nvPr/>
        </p:nvSpPr>
        <p:spPr>
          <a:xfrm>
            <a:off x="506599" y="916175"/>
            <a:ext cx="3886014" cy="2785378"/>
          </a:xfrm>
          <a:prstGeom prst="rect">
            <a:avLst/>
          </a:prstGeom>
          <a:noFill/>
          <a:ln>
            <a:noFill/>
          </a:ln>
        </p:spPr>
        <p:txBody>
          <a:bodyPr anchorCtr="0" anchor="t" bIns="0" lIns="0" spcFirstLastPara="1" rIns="0" wrap="square" tIns="0">
            <a:spAutoFit/>
          </a:bodyPr>
          <a:lstStyle/>
          <a:p>
            <a:pPr indent="0" lvl="0" marL="3175" marR="0" rtl="0" algn="l">
              <a:spcBef>
                <a:spcPts val="0"/>
              </a:spcBef>
              <a:spcAft>
                <a:spcPts val="0"/>
              </a:spcAft>
              <a:buNone/>
            </a:pPr>
            <a:r>
              <a:rPr b="1" lang="es-ES" sz="1600">
                <a:solidFill>
                  <a:schemeClr val="dk1"/>
                </a:solidFill>
                <a:latin typeface="Calibri"/>
                <a:ea typeface="Calibri"/>
                <a:cs typeface="Calibri"/>
                <a:sym typeface="Calibri"/>
              </a:rPr>
              <a:t>EJEMPLO </a:t>
            </a:r>
            <a:endParaRPr/>
          </a:p>
          <a:p>
            <a:pPr indent="-174625" lvl="0" marL="177800" marR="0" rtl="0" algn="l">
              <a:spcBef>
                <a:spcPts val="600"/>
              </a:spcBef>
              <a:spcAft>
                <a:spcPts val="0"/>
              </a:spcAft>
              <a:buClr>
                <a:schemeClr val="dk1"/>
              </a:buClr>
              <a:buSzPts val="1600"/>
              <a:buFont typeface="Arial"/>
              <a:buChar char="•"/>
            </a:pPr>
            <a:r>
              <a:rPr lang="es-ES" sz="1600">
                <a:solidFill>
                  <a:schemeClr val="dk1"/>
                </a:solidFill>
                <a:latin typeface="Calibri"/>
                <a:ea typeface="Calibri"/>
                <a:cs typeface="Calibri"/>
                <a:sym typeface="Calibri"/>
              </a:rPr>
              <a:t>Cada profesión requiere un perfil ético preciso. El perfil de un abogado no es el mismo que el de un médico, aunque hay valores en común como la honestidad y la responsabilidad, entre otros. </a:t>
            </a:r>
            <a:endParaRPr/>
          </a:p>
          <a:p>
            <a:pPr indent="-73025" lvl="0" marL="177800"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174625" lvl="0" marL="177800" marR="0" rtl="0" algn="l">
              <a:spcBef>
                <a:spcPts val="0"/>
              </a:spcBef>
              <a:spcAft>
                <a:spcPts val="0"/>
              </a:spcAft>
              <a:buClr>
                <a:schemeClr val="dk1"/>
              </a:buClr>
              <a:buSzPts val="1600"/>
              <a:buFont typeface="Arial"/>
              <a:buChar char="•"/>
            </a:pPr>
            <a:r>
              <a:rPr lang="es-ES" sz="1600">
                <a:solidFill>
                  <a:schemeClr val="dk1"/>
                </a:solidFill>
                <a:latin typeface="Calibri"/>
                <a:ea typeface="Calibri"/>
                <a:cs typeface="Calibri"/>
                <a:sym typeface="Calibri"/>
              </a:rPr>
              <a:t>Por ejemplo: un contador no necesita tener afán de servicio a la comunidad necesariamente, pero en un periodista es primordial que lo tenga. </a:t>
            </a:r>
            <a:endParaRPr sz="1100">
              <a:solidFill>
                <a:schemeClr val="dk1"/>
              </a:solidFill>
              <a:latin typeface="Calibri"/>
              <a:ea typeface="Calibri"/>
              <a:cs typeface="Calibri"/>
              <a:sym typeface="Calibri"/>
            </a:endParaRPr>
          </a:p>
        </p:txBody>
      </p:sp>
      <p:sp>
        <p:nvSpPr>
          <p:cNvPr id="189" name="Google Shape;189;p12"/>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PERFIL ÉTICO PROFESIONAL </a:t>
            </a:r>
            <a:endParaRPr/>
          </a:p>
        </p:txBody>
      </p:sp>
      <p:sp>
        <p:nvSpPr>
          <p:cNvPr id="190" name="Google Shape;190;p12"/>
          <p:cNvSpPr txBox="1"/>
          <p:nvPr/>
        </p:nvSpPr>
        <p:spPr>
          <a:xfrm flipH="1">
            <a:off x="4763111" y="5081579"/>
            <a:ext cx="3912576" cy="15388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000">
                <a:solidFill>
                  <a:srgbClr val="262626"/>
                </a:solidFill>
                <a:latin typeface="Calibri"/>
                <a:ea typeface="Calibri"/>
                <a:cs typeface="Calibri"/>
                <a:sym typeface="Calibri"/>
              </a:rPr>
              <a:t>Cada profesión exige un perfil ético. </a:t>
            </a:r>
            <a:r>
              <a:rPr lang="es-ES" sz="1000">
                <a:solidFill>
                  <a:schemeClr val="dk1"/>
                </a:solidFill>
                <a:latin typeface="Calibri"/>
                <a:ea typeface="Calibri"/>
                <a:cs typeface="Calibri"/>
                <a:sym typeface="Calibri"/>
              </a:rPr>
              <a:t>(Crédito: El Economista)</a:t>
            </a:r>
            <a:endParaRPr/>
          </a:p>
        </p:txBody>
      </p:sp>
      <p:pic>
        <p:nvPicPr>
          <p:cNvPr id="191" name="Google Shape;191;p12"/>
          <p:cNvPicPr preferRelativeResize="0"/>
          <p:nvPr/>
        </p:nvPicPr>
        <p:blipFill rotWithShape="1">
          <a:blip r:embed="rId3">
            <a:alphaModFix/>
          </a:blip>
          <a:srcRect b="0" l="0" r="0" t="0"/>
          <a:stretch/>
        </p:blipFill>
        <p:spPr>
          <a:xfrm>
            <a:off x="4751388" y="485678"/>
            <a:ext cx="3924299" cy="438794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13"/>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98" name="Google Shape;198;p13"/>
          <p:cNvSpPr txBox="1"/>
          <p:nvPr/>
        </p:nvSpPr>
        <p:spPr>
          <a:xfrm>
            <a:off x="1008061" y="3169972"/>
            <a:ext cx="6966895"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lang="es-ES" sz="2800">
                <a:solidFill>
                  <a:schemeClr val="lt1"/>
                </a:solidFill>
                <a:latin typeface="Arial"/>
                <a:ea typeface="Arial"/>
                <a:cs typeface="Arial"/>
                <a:sym typeface="Arial"/>
              </a:rPr>
              <a:t>CÓDIGO DE ÉTICA: </a:t>
            </a:r>
            <a:br>
              <a:rPr b="1" lang="es-ES" sz="2800">
                <a:solidFill>
                  <a:schemeClr val="lt1"/>
                </a:solidFill>
                <a:latin typeface="Arial"/>
                <a:ea typeface="Arial"/>
                <a:cs typeface="Arial"/>
                <a:sym typeface="Arial"/>
              </a:rPr>
            </a:br>
            <a:r>
              <a:rPr b="1" lang="es-ES" sz="2800">
                <a:solidFill>
                  <a:schemeClr val="lt1"/>
                </a:solidFill>
                <a:latin typeface="Arial"/>
                <a:ea typeface="Arial"/>
                <a:cs typeface="Arial"/>
                <a:sym typeface="Arial"/>
              </a:rPr>
              <a:t>CARACTERÍSTICAS Y BENEFICIOS</a:t>
            </a:r>
            <a:endParaRPr/>
          </a:p>
        </p:txBody>
      </p:sp>
      <p:pic>
        <p:nvPicPr>
          <p:cNvPr id="199" name="Google Shape;199;p13"/>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14"/>
          <p:cNvSpPr txBox="1"/>
          <p:nvPr/>
        </p:nvSpPr>
        <p:spPr>
          <a:xfrm>
            <a:off x="508813" y="920790"/>
            <a:ext cx="3558362" cy="2046714"/>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ES" sz="1600">
                <a:solidFill>
                  <a:schemeClr val="dk1"/>
                </a:solidFill>
                <a:latin typeface="Calibri"/>
                <a:ea typeface="Calibri"/>
                <a:cs typeface="Calibri"/>
                <a:sym typeface="Calibri"/>
              </a:rPr>
              <a:t>CONCEPTO </a:t>
            </a:r>
            <a:endParaRPr/>
          </a:p>
          <a:p>
            <a:pPr indent="0" lvl="0" marL="11725" marR="0" rtl="0" algn="l">
              <a:spcBef>
                <a:spcPts val="600"/>
              </a:spcBef>
              <a:spcAft>
                <a:spcPts val="0"/>
              </a:spcAft>
              <a:buNone/>
            </a:pPr>
            <a:r>
              <a:rPr lang="es-ES" sz="1600">
                <a:solidFill>
                  <a:schemeClr val="dk1"/>
                </a:solidFill>
                <a:latin typeface="Calibri"/>
                <a:ea typeface="Calibri"/>
                <a:cs typeface="Calibri"/>
                <a:sym typeface="Calibri"/>
              </a:rPr>
              <a:t>Vieira Cervera: “En esencia, un código de ética constituye un documento que reúne un conjunto de principios o normas éticas que regulan los comportamientos de todos los que integran una organización, incluidos los directivos”.</a:t>
            </a:r>
            <a:endParaRPr/>
          </a:p>
          <a:p>
            <a:pPr indent="0" lvl="0" marL="11725" marR="0" rtl="0" algn="l">
              <a:spcBef>
                <a:spcPts val="0"/>
              </a:spcBef>
              <a:spcAft>
                <a:spcPts val="0"/>
              </a:spcAft>
              <a:buNone/>
            </a:pPr>
            <a:r>
              <a:t/>
            </a:r>
            <a:endParaRPr sz="1600">
              <a:solidFill>
                <a:schemeClr val="dk1"/>
              </a:solidFill>
              <a:latin typeface="Calibri"/>
              <a:ea typeface="Calibri"/>
              <a:cs typeface="Calibri"/>
              <a:sym typeface="Calibri"/>
            </a:endParaRPr>
          </a:p>
        </p:txBody>
      </p:sp>
      <p:pic>
        <p:nvPicPr>
          <p:cNvPr descr="Imagen que contiene circuito&#10;&#10;Descripción generada automáticamente" id="206" name="Google Shape;206;p14"/>
          <p:cNvPicPr preferRelativeResize="0"/>
          <p:nvPr/>
        </p:nvPicPr>
        <p:blipFill rotWithShape="1">
          <a:blip r:embed="rId3">
            <a:alphaModFix/>
          </a:blip>
          <a:srcRect b="0" l="0" r="0" t="0"/>
          <a:stretch/>
        </p:blipFill>
        <p:spPr>
          <a:xfrm>
            <a:off x="4751388" y="481013"/>
            <a:ext cx="3924300" cy="4392612"/>
          </a:xfrm>
          <a:prstGeom prst="rect">
            <a:avLst/>
          </a:prstGeom>
          <a:noFill/>
          <a:ln>
            <a:noFill/>
          </a:ln>
        </p:spPr>
      </p:pic>
      <p:sp>
        <p:nvSpPr>
          <p:cNvPr id="207" name="Google Shape;207;p14"/>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CÓDIGO DE ÉTICA: CARACTERÍSTICAS Y BENEFICIOS</a:t>
            </a:r>
            <a:endParaRPr/>
          </a:p>
        </p:txBody>
      </p:sp>
      <p:sp>
        <p:nvSpPr>
          <p:cNvPr id="208" name="Google Shape;208;p14"/>
          <p:cNvSpPr txBox="1"/>
          <p:nvPr/>
        </p:nvSpPr>
        <p:spPr>
          <a:xfrm flipH="1">
            <a:off x="4751388" y="4925875"/>
            <a:ext cx="3924299" cy="307777"/>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000">
                <a:solidFill>
                  <a:schemeClr val="dk1"/>
                </a:solidFill>
                <a:latin typeface="Calibri"/>
                <a:ea typeface="Calibri"/>
                <a:cs typeface="Calibri"/>
                <a:sym typeface="Calibri"/>
              </a:rPr>
              <a:t>Toda organización seria tiene un código de ética. </a:t>
            </a:r>
            <a:br>
              <a:rPr lang="es-ES" sz="1000">
                <a:solidFill>
                  <a:schemeClr val="dk1"/>
                </a:solidFill>
                <a:latin typeface="Calibri"/>
                <a:ea typeface="Calibri"/>
                <a:cs typeface="Calibri"/>
                <a:sym typeface="Calibri"/>
              </a:rPr>
            </a:br>
            <a:r>
              <a:rPr lang="es-ES" sz="1000">
                <a:solidFill>
                  <a:schemeClr val="dk1"/>
                </a:solidFill>
                <a:latin typeface="Calibri"/>
                <a:ea typeface="Calibri"/>
                <a:cs typeface="Calibri"/>
                <a:sym typeface="Calibri"/>
              </a:rPr>
              <a:t>(Crédito: @BMA_Abogados)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15"/>
          <p:cNvSpPr txBox="1"/>
          <p:nvPr/>
        </p:nvSpPr>
        <p:spPr>
          <a:xfrm>
            <a:off x="507412" y="917014"/>
            <a:ext cx="3755612" cy="246221"/>
          </a:xfrm>
          <a:prstGeom prst="rect">
            <a:avLst/>
          </a:prstGeom>
          <a:noFill/>
          <a:ln>
            <a:noFill/>
          </a:ln>
        </p:spPr>
        <p:txBody>
          <a:bodyPr anchorCtr="0" anchor="t" bIns="0" lIns="0" spcFirstLastPara="1" rIns="0" wrap="square" tIns="0">
            <a:spAutoFit/>
          </a:bodyPr>
          <a:lstStyle/>
          <a:p>
            <a:pPr indent="0" lvl="0" marL="3175" marR="0" rtl="0" algn="l">
              <a:spcBef>
                <a:spcPts val="0"/>
              </a:spcBef>
              <a:spcAft>
                <a:spcPts val="0"/>
              </a:spcAft>
              <a:buNone/>
            </a:pPr>
            <a:r>
              <a:rPr b="1" lang="es-ES" sz="1600">
                <a:solidFill>
                  <a:srgbClr val="262626"/>
                </a:solidFill>
                <a:latin typeface="Calibri"/>
                <a:ea typeface="Calibri"/>
                <a:cs typeface="Calibri"/>
                <a:sym typeface="Calibri"/>
              </a:rPr>
              <a:t>CARACTERÍSTICAS DE UN CÓDIGO DE ÉTICA</a:t>
            </a:r>
            <a:endParaRPr sz="1100">
              <a:solidFill>
                <a:srgbClr val="262626"/>
              </a:solidFill>
              <a:latin typeface="Calibri"/>
              <a:ea typeface="Calibri"/>
              <a:cs typeface="Calibri"/>
              <a:sym typeface="Calibri"/>
            </a:endParaRPr>
          </a:p>
        </p:txBody>
      </p:sp>
      <p:sp>
        <p:nvSpPr>
          <p:cNvPr id="215" name="Google Shape;215;p15"/>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CÓDIGO DE ÉTICA: CARACTERÍSTICAS Y BENEFICIOS</a:t>
            </a:r>
            <a:endParaRPr/>
          </a:p>
        </p:txBody>
      </p:sp>
      <p:sp>
        <p:nvSpPr>
          <p:cNvPr id="216" name="Google Shape;216;p15"/>
          <p:cNvSpPr/>
          <p:nvPr/>
        </p:nvSpPr>
        <p:spPr>
          <a:xfrm>
            <a:off x="1277712" y="1530894"/>
            <a:ext cx="3595229"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600">
                <a:solidFill>
                  <a:schemeClr val="dk1"/>
                </a:solidFill>
                <a:latin typeface="Calibri"/>
                <a:ea typeface="Calibri"/>
                <a:cs typeface="Calibri"/>
                <a:sym typeface="Calibri"/>
              </a:rPr>
              <a:t>Alineamiento con el plan estratégico. </a:t>
            </a:r>
            <a:endParaRPr sz="1600">
              <a:solidFill>
                <a:schemeClr val="dk1"/>
              </a:solidFill>
              <a:latin typeface="Calibri"/>
              <a:ea typeface="Calibri"/>
              <a:cs typeface="Calibri"/>
              <a:sym typeface="Calibri"/>
            </a:endParaRPr>
          </a:p>
        </p:txBody>
      </p:sp>
      <p:sp>
        <p:nvSpPr>
          <p:cNvPr id="217" name="Google Shape;217;p15"/>
          <p:cNvSpPr/>
          <p:nvPr/>
        </p:nvSpPr>
        <p:spPr>
          <a:xfrm>
            <a:off x="503237" y="1486055"/>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EE4639"/>
                </a:solidFill>
                <a:latin typeface="Calibri"/>
                <a:ea typeface="Calibri"/>
                <a:cs typeface="Calibri"/>
                <a:sym typeface="Calibri"/>
              </a:rPr>
              <a:t>01</a:t>
            </a:r>
            <a:endParaRPr b="1" sz="2400">
              <a:solidFill>
                <a:srgbClr val="EE4639"/>
              </a:solidFill>
              <a:latin typeface="Calibri"/>
              <a:ea typeface="Calibri"/>
              <a:cs typeface="Calibri"/>
              <a:sym typeface="Calibri"/>
            </a:endParaRPr>
          </a:p>
        </p:txBody>
      </p:sp>
      <p:cxnSp>
        <p:nvCxnSpPr>
          <p:cNvPr id="218" name="Google Shape;218;p15"/>
          <p:cNvCxnSpPr>
            <a:stCxn id="219" idx="4"/>
            <a:endCxn id="220" idx="0"/>
          </p:cNvCxnSpPr>
          <p:nvPr/>
        </p:nvCxnSpPr>
        <p:spPr>
          <a:xfrm>
            <a:off x="1059262" y="1730352"/>
            <a:ext cx="0" cy="2934900"/>
          </a:xfrm>
          <a:prstGeom prst="straightConnector1">
            <a:avLst/>
          </a:prstGeom>
          <a:noFill/>
          <a:ln cap="flat" cmpd="sng" w="12700">
            <a:solidFill>
              <a:srgbClr val="EE4639"/>
            </a:solidFill>
            <a:prstDash val="solid"/>
            <a:round/>
            <a:headEnd len="sm" w="sm" type="none"/>
            <a:tailEnd len="sm" w="sm" type="none"/>
          </a:ln>
        </p:spPr>
      </p:cxnSp>
      <p:grpSp>
        <p:nvGrpSpPr>
          <p:cNvPr id="221" name="Google Shape;221;p15"/>
          <p:cNvGrpSpPr/>
          <p:nvPr/>
        </p:nvGrpSpPr>
        <p:grpSpPr>
          <a:xfrm>
            <a:off x="988866" y="1590094"/>
            <a:ext cx="140792" cy="140258"/>
            <a:chOff x="3427964" y="2244682"/>
            <a:chExt cx="225891" cy="225034"/>
          </a:xfrm>
        </p:grpSpPr>
        <p:sp>
          <p:nvSpPr>
            <p:cNvPr id="219" name="Google Shape;219;p15"/>
            <p:cNvSpPr/>
            <p:nvPr/>
          </p:nvSpPr>
          <p:spPr>
            <a:xfrm>
              <a:off x="3427964" y="2244682"/>
              <a:ext cx="225891" cy="225034"/>
            </a:xfrm>
            <a:prstGeom prst="ellipse">
              <a:avLst/>
            </a:prstGeom>
            <a:solidFill>
              <a:schemeClr val="lt1"/>
            </a:solidFill>
            <a:ln cap="flat" cmpd="sng" w="19050">
              <a:solidFill>
                <a:srgbClr val="EE463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22" name="Google Shape;222;p15"/>
            <p:cNvSpPr/>
            <p:nvPr/>
          </p:nvSpPr>
          <p:spPr>
            <a:xfrm>
              <a:off x="3482167" y="2298680"/>
              <a:ext cx="117483" cy="117037"/>
            </a:xfrm>
            <a:prstGeom prst="ellipse">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23" name="Google Shape;223;p15"/>
          <p:cNvSpPr/>
          <p:nvPr/>
        </p:nvSpPr>
        <p:spPr>
          <a:xfrm>
            <a:off x="1277712" y="1967388"/>
            <a:ext cx="3595229"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600">
                <a:solidFill>
                  <a:schemeClr val="dk1"/>
                </a:solidFill>
                <a:latin typeface="Calibri"/>
                <a:ea typeface="Calibri"/>
                <a:cs typeface="Calibri"/>
                <a:sym typeface="Calibri"/>
              </a:rPr>
              <a:t>Respaldo de la Alta Dirección. </a:t>
            </a:r>
            <a:endParaRPr sz="1600">
              <a:solidFill>
                <a:schemeClr val="dk1"/>
              </a:solidFill>
              <a:latin typeface="Calibri"/>
              <a:ea typeface="Calibri"/>
              <a:cs typeface="Calibri"/>
              <a:sym typeface="Calibri"/>
            </a:endParaRPr>
          </a:p>
        </p:txBody>
      </p:sp>
      <p:sp>
        <p:nvSpPr>
          <p:cNvPr id="224" name="Google Shape;224;p15"/>
          <p:cNvSpPr/>
          <p:nvPr/>
        </p:nvSpPr>
        <p:spPr>
          <a:xfrm>
            <a:off x="503237" y="1922549"/>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EE4639"/>
                </a:solidFill>
                <a:latin typeface="Calibri"/>
                <a:ea typeface="Calibri"/>
                <a:cs typeface="Calibri"/>
                <a:sym typeface="Calibri"/>
              </a:rPr>
              <a:t>02</a:t>
            </a:r>
            <a:endParaRPr b="1" sz="2400">
              <a:solidFill>
                <a:srgbClr val="EE4639"/>
              </a:solidFill>
              <a:latin typeface="Calibri"/>
              <a:ea typeface="Calibri"/>
              <a:cs typeface="Calibri"/>
              <a:sym typeface="Calibri"/>
            </a:endParaRPr>
          </a:p>
        </p:txBody>
      </p:sp>
      <p:grpSp>
        <p:nvGrpSpPr>
          <p:cNvPr id="225" name="Google Shape;225;p15"/>
          <p:cNvGrpSpPr/>
          <p:nvPr/>
        </p:nvGrpSpPr>
        <p:grpSpPr>
          <a:xfrm>
            <a:off x="988866" y="2026588"/>
            <a:ext cx="140792" cy="140258"/>
            <a:chOff x="3427964" y="2244682"/>
            <a:chExt cx="225891" cy="225034"/>
          </a:xfrm>
        </p:grpSpPr>
        <p:sp>
          <p:nvSpPr>
            <p:cNvPr id="226" name="Google Shape;226;p15"/>
            <p:cNvSpPr/>
            <p:nvPr/>
          </p:nvSpPr>
          <p:spPr>
            <a:xfrm>
              <a:off x="3427964" y="2244682"/>
              <a:ext cx="225891" cy="225034"/>
            </a:xfrm>
            <a:prstGeom prst="ellipse">
              <a:avLst/>
            </a:prstGeom>
            <a:solidFill>
              <a:schemeClr val="lt1"/>
            </a:solidFill>
            <a:ln cap="flat" cmpd="sng" w="19050">
              <a:solidFill>
                <a:srgbClr val="EE463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27" name="Google Shape;227;p15"/>
            <p:cNvSpPr/>
            <p:nvPr/>
          </p:nvSpPr>
          <p:spPr>
            <a:xfrm>
              <a:off x="3482167" y="2298680"/>
              <a:ext cx="117483" cy="117037"/>
            </a:xfrm>
            <a:prstGeom prst="ellipse">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28" name="Google Shape;228;p15"/>
          <p:cNvSpPr/>
          <p:nvPr/>
        </p:nvSpPr>
        <p:spPr>
          <a:xfrm>
            <a:off x="1277712" y="2405641"/>
            <a:ext cx="3595229"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600">
                <a:solidFill>
                  <a:schemeClr val="dk1"/>
                </a:solidFill>
                <a:latin typeface="Calibri"/>
                <a:ea typeface="Calibri"/>
                <a:cs typeface="Calibri"/>
                <a:sym typeface="Calibri"/>
              </a:rPr>
              <a:t>Aceptación general y originalidad.</a:t>
            </a:r>
            <a:endParaRPr sz="1600">
              <a:solidFill>
                <a:schemeClr val="dk1"/>
              </a:solidFill>
              <a:latin typeface="Calibri"/>
              <a:ea typeface="Calibri"/>
              <a:cs typeface="Calibri"/>
              <a:sym typeface="Calibri"/>
            </a:endParaRPr>
          </a:p>
        </p:txBody>
      </p:sp>
      <p:sp>
        <p:nvSpPr>
          <p:cNvPr id="229" name="Google Shape;229;p15"/>
          <p:cNvSpPr/>
          <p:nvPr/>
        </p:nvSpPr>
        <p:spPr>
          <a:xfrm>
            <a:off x="503237" y="2360802"/>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EE4639"/>
                </a:solidFill>
                <a:latin typeface="Calibri"/>
                <a:ea typeface="Calibri"/>
                <a:cs typeface="Calibri"/>
                <a:sym typeface="Calibri"/>
              </a:rPr>
              <a:t>03</a:t>
            </a:r>
            <a:endParaRPr b="1" sz="2400">
              <a:solidFill>
                <a:srgbClr val="EE4639"/>
              </a:solidFill>
              <a:latin typeface="Calibri"/>
              <a:ea typeface="Calibri"/>
              <a:cs typeface="Calibri"/>
              <a:sym typeface="Calibri"/>
            </a:endParaRPr>
          </a:p>
        </p:txBody>
      </p:sp>
      <p:grpSp>
        <p:nvGrpSpPr>
          <p:cNvPr id="230" name="Google Shape;230;p15"/>
          <p:cNvGrpSpPr/>
          <p:nvPr/>
        </p:nvGrpSpPr>
        <p:grpSpPr>
          <a:xfrm>
            <a:off x="988866" y="2464841"/>
            <a:ext cx="140792" cy="140258"/>
            <a:chOff x="3427964" y="2244682"/>
            <a:chExt cx="225891" cy="225034"/>
          </a:xfrm>
        </p:grpSpPr>
        <p:sp>
          <p:nvSpPr>
            <p:cNvPr id="231" name="Google Shape;231;p15"/>
            <p:cNvSpPr/>
            <p:nvPr/>
          </p:nvSpPr>
          <p:spPr>
            <a:xfrm>
              <a:off x="3427964" y="2244682"/>
              <a:ext cx="225891" cy="225034"/>
            </a:xfrm>
            <a:prstGeom prst="ellipse">
              <a:avLst/>
            </a:prstGeom>
            <a:solidFill>
              <a:schemeClr val="lt1"/>
            </a:solidFill>
            <a:ln cap="flat" cmpd="sng" w="19050">
              <a:solidFill>
                <a:srgbClr val="EE463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32" name="Google Shape;232;p15"/>
            <p:cNvSpPr/>
            <p:nvPr/>
          </p:nvSpPr>
          <p:spPr>
            <a:xfrm>
              <a:off x="3482167" y="2298680"/>
              <a:ext cx="117483" cy="117037"/>
            </a:xfrm>
            <a:prstGeom prst="ellipse">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33" name="Google Shape;233;p15"/>
          <p:cNvSpPr/>
          <p:nvPr/>
        </p:nvSpPr>
        <p:spPr>
          <a:xfrm>
            <a:off x="1277712" y="2843196"/>
            <a:ext cx="3595229"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600">
                <a:solidFill>
                  <a:schemeClr val="dk1"/>
                </a:solidFill>
                <a:latin typeface="Calibri"/>
                <a:ea typeface="Calibri"/>
                <a:cs typeface="Calibri"/>
                <a:sym typeface="Calibri"/>
              </a:rPr>
              <a:t>Redacción clara y concreta.</a:t>
            </a:r>
            <a:endParaRPr sz="1600">
              <a:solidFill>
                <a:schemeClr val="dk1"/>
              </a:solidFill>
              <a:latin typeface="Calibri"/>
              <a:ea typeface="Calibri"/>
              <a:cs typeface="Calibri"/>
              <a:sym typeface="Calibri"/>
            </a:endParaRPr>
          </a:p>
        </p:txBody>
      </p:sp>
      <p:sp>
        <p:nvSpPr>
          <p:cNvPr id="234" name="Google Shape;234;p15"/>
          <p:cNvSpPr/>
          <p:nvPr/>
        </p:nvSpPr>
        <p:spPr>
          <a:xfrm>
            <a:off x="503237" y="2798357"/>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EE4639"/>
                </a:solidFill>
                <a:latin typeface="Calibri"/>
                <a:ea typeface="Calibri"/>
                <a:cs typeface="Calibri"/>
                <a:sym typeface="Calibri"/>
              </a:rPr>
              <a:t>04</a:t>
            </a:r>
            <a:endParaRPr b="1" sz="2400">
              <a:solidFill>
                <a:srgbClr val="EE4639"/>
              </a:solidFill>
              <a:latin typeface="Calibri"/>
              <a:ea typeface="Calibri"/>
              <a:cs typeface="Calibri"/>
              <a:sym typeface="Calibri"/>
            </a:endParaRPr>
          </a:p>
        </p:txBody>
      </p:sp>
      <p:grpSp>
        <p:nvGrpSpPr>
          <p:cNvPr id="235" name="Google Shape;235;p15"/>
          <p:cNvGrpSpPr/>
          <p:nvPr/>
        </p:nvGrpSpPr>
        <p:grpSpPr>
          <a:xfrm>
            <a:off x="988866" y="2902396"/>
            <a:ext cx="140792" cy="140258"/>
            <a:chOff x="3427964" y="2244682"/>
            <a:chExt cx="225891" cy="225034"/>
          </a:xfrm>
        </p:grpSpPr>
        <p:sp>
          <p:nvSpPr>
            <p:cNvPr id="236" name="Google Shape;236;p15"/>
            <p:cNvSpPr/>
            <p:nvPr/>
          </p:nvSpPr>
          <p:spPr>
            <a:xfrm>
              <a:off x="3427964" y="2244682"/>
              <a:ext cx="225891" cy="225034"/>
            </a:xfrm>
            <a:prstGeom prst="ellipse">
              <a:avLst/>
            </a:prstGeom>
            <a:solidFill>
              <a:schemeClr val="lt1"/>
            </a:solidFill>
            <a:ln cap="flat" cmpd="sng" w="19050">
              <a:solidFill>
                <a:srgbClr val="EE463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37" name="Google Shape;237;p15"/>
            <p:cNvSpPr/>
            <p:nvPr/>
          </p:nvSpPr>
          <p:spPr>
            <a:xfrm>
              <a:off x="3482167" y="2298680"/>
              <a:ext cx="117483" cy="117037"/>
            </a:xfrm>
            <a:prstGeom prst="ellipse">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38" name="Google Shape;238;p15"/>
          <p:cNvSpPr/>
          <p:nvPr/>
        </p:nvSpPr>
        <p:spPr>
          <a:xfrm>
            <a:off x="1277712" y="3276959"/>
            <a:ext cx="3595229"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600">
                <a:solidFill>
                  <a:schemeClr val="dk1"/>
                </a:solidFill>
                <a:latin typeface="Calibri"/>
                <a:ea typeface="Calibri"/>
                <a:cs typeface="Calibri"/>
                <a:sym typeface="Calibri"/>
              </a:rPr>
              <a:t>Guía de comportamiento.</a:t>
            </a:r>
            <a:endParaRPr sz="1600">
              <a:solidFill>
                <a:schemeClr val="dk1"/>
              </a:solidFill>
              <a:latin typeface="Calibri"/>
              <a:ea typeface="Calibri"/>
              <a:cs typeface="Calibri"/>
              <a:sym typeface="Calibri"/>
            </a:endParaRPr>
          </a:p>
        </p:txBody>
      </p:sp>
      <p:sp>
        <p:nvSpPr>
          <p:cNvPr id="239" name="Google Shape;239;p15"/>
          <p:cNvSpPr/>
          <p:nvPr/>
        </p:nvSpPr>
        <p:spPr>
          <a:xfrm>
            <a:off x="503237" y="3232120"/>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EE4639"/>
                </a:solidFill>
                <a:latin typeface="Calibri"/>
                <a:ea typeface="Calibri"/>
                <a:cs typeface="Calibri"/>
                <a:sym typeface="Calibri"/>
              </a:rPr>
              <a:t>05</a:t>
            </a:r>
            <a:endParaRPr b="1" sz="2400">
              <a:solidFill>
                <a:srgbClr val="EE4639"/>
              </a:solidFill>
              <a:latin typeface="Calibri"/>
              <a:ea typeface="Calibri"/>
              <a:cs typeface="Calibri"/>
              <a:sym typeface="Calibri"/>
            </a:endParaRPr>
          </a:p>
        </p:txBody>
      </p:sp>
      <p:grpSp>
        <p:nvGrpSpPr>
          <p:cNvPr id="240" name="Google Shape;240;p15"/>
          <p:cNvGrpSpPr/>
          <p:nvPr/>
        </p:nvGrpSpPr>
        <p:grpSpPr>
          <a:xfrm>
            <a:off x="988866" y="3336159"/>
            <a:ext cx="140792" cy="140258"/>
            <a:chOff x="3427964" y="2244682"/>
            <a:chExt cx="225891" cy="225034"/>
          </a:xfrm>
        </p:grpSpPr>
        <p:sp>
          <p:nvSpPr>
            <p:cNvPr id="241" name="Google Shape;241;p15"/>
            <p:cNvSpPr/>
            <p:nvPr/>
          </p:nvSpPr>
          <p:spPr>
            <a:xfrm>
              <a:off x="3427964" y="2244682"/>
              <a:ext cx="225891" cy="225034"/>
            </a:xfrm>
            <a:prstGeom prst="ellipse">
              <a:avLst/>
            </a:prstGeom>
            <a:solidFill>
              <a:schemeClr val="lt1"/>
            </a:solidFill>
            <a:ln cap="flat" cmpd="sng" w="19050">
              <a:solidFill>
                <a:srgbClr val="EE463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42" name="Google Shape;242;p15"/>
            <p:cNvSpPr/>
            <p:nvPr/>
          </p:nvSpPr>
          <p:spPr>
            <a:xfrm>
              <a:off x="3482167" y="2298680"/>
              <a:ext cx="117483" cy="117037"/>
            </a:xfrm>
            <a:prstGeom prst="ellipse">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43" name="Google Shape;243;p15"/>
          <p:cNvSpPr/>
          <p:nvPr/>
        </p:nvSpPr>
        <p:spPr>
          <a:xfrm>
            <a:off x="1277712" y="3713286"/>
            <a:ext cx="3595229"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600">
                <a:solidFill>
                  <a:schemeClr val="dk1"/>
                </a:solidFill>
                <a:latin typeface="Calibri"/>
                <a:ea typeface="Calibri"/>
                <a:cs typeface="Calibri"/>
                <a:sym typeface="Calibri"/>
              </a:rPr>
              <a:t>Ámbito de aplicación. </a:t>
            </a:r>
            <a:endParaRPr sz="1600">
              <a:solidFill>
                <a:schemeClr val="dk1"/>
              </a:solidFill>
              <a:latin typeface="Calibri"/>
              <a:ea typeface="Calibri"/>
              <a:cs typeface="Calibri"/>
              <a:sym typeface="Calibri"/>
            </a:endParaRPr>
          </a:p>
        </p:txBody>
      </p:sp>
      <p:sp>
        <p:nvSpPr>
          <p:cNvPr id="244" name="Google Shape;244;p15"/>
          <p:cNvSpPr/>
          <p:nvPr/>
        </p:nvSpPr>
        <p:spPr>
          <a:xfrm>
            <a:off x="503237" y="3668447"/>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EE4639"/>
                </a:solidFill>
                <a:latin typeface="Calibri"/>
                <a:ea typeface="Calibri"/>
                <a:cs typeface="Calibri"/>
                <a:sym typeface="Calibri"/>
              </a:rPr>
              <a:t>06</a:t>
            </a:r>
            <a:endParaRPr b="1" sz="2400">
              <a:solidFill>
                <a:srgbClr val="EE4639"/>
              </a:solidFill>
              <a:latin typeface="Calibri"/>
              <a:ea typeface="Calibri"/>
              <a:cs typeface="Calibri"/>
              <a:sym typeface="Calibri"/>
            </a:endParaRPr>
          </a:p>
        </p:txBody>
      </p:sp>
      <p:grpSp>
        <p:nvGrpSpPr>
          <p:cNvPr id="245" name="Google Shape;245;p15"/>
          <p:cNvGrpSpPr/>
          <p:nvPr/>
        </p:nvGrpSpPr>
        <p:grpSpPr>
          <a:xfrm>
            <a:off x="988866" y="3772486"/>
            <a:ext cx="140792" cy="140258"/>
            <a:chOff x="3427964" y="2244682"/>
            <a:chExt cx="225891" cy="225034"/>
          </a:xfrm>
        </p:grpSpPr>
        <p:sp>
          <p:nvSpPr>
            <p:cNvPr id="246" name="Google Shape;246;p15"/>
            <p:cNvSpPr/>
            <p:nvPr/>
          </p:nvSpPr>
          <p:spPr>
            <a:xfrm>
              <a:off x="3427964" y="2244682"/>
              <a:ext cx="225891" cy="225034"/>
            </a:xfrm>
            <a:prstGeom prst="ellipse">
              <a:avLst/>
            </a:prstGeom>
            <a:solidFill>
              <a:schemeClr val="lt1"/>
            </a:solidFill>
            <a:ln cap="flat" cmpd="sng" w="19050">
              <a:solidFill>
                <a:srgbClr val="EE463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47" name="Google Shape;247;p15"/>
            <p:cNvSpPr/>
            <p:nvPr/>
          </p:nvSpPr>
          <p:spPr>
            <a:xfrm>
              <a:off x="3482167" y="2298680"/>
              <a:ext cx="117483" cy="117037"/>
            </a:xfrm>
            <a:prstGeom prst="ellipse">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48" name="Google Shape;248;p15"/>
          <p:cNvSpPr/>
          <p:nvPr/>
        </p:nvSpPr>
        <p:spPr>
          <a:xfrm>
            <a:off x="1277712" y="4157313"/>
            <a:ext cx="3595229"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600">
                <a:solidFill>
                  <a:schemeClr val="dk1"/>
                </a:solidFill>
                <a:latin typeface="Calibri"/>
                <a:ea typeface="Calibri"/>
                <a:cs typeface="Calibri"/>
                <a:sym typeface="Calibri"/>
              </a:rPr>
              <a:t>Dinámico en el tiempo. </a:t>
            </a:r>
            <a:endParaRPr sz="1600">
              <a:solidFill>
                <a:schemeClr val="dk1"/>
              </a:solidFill>
              <a:latin typeface="Calibri"/>
              <a:ea typeface="Calibri"/>
              <a:cs typeface="Calibri"/>
              <a:sym typeface="Calibri"/>
            </a:endParaRPr>
          </a:p>
        </p:txBody>
      </p:sp>
      <p:sp>
        <p:nvSpPr>
          <p:cNvPr id="249" name="Google Shape;249;p15"/>
          <p:cNvSpPr/>
          <p:nvPr/>
        </p:nvSpPr>
        <p:spPr>
          <a:xfrm>
            <a:off x="503237" y="4112474"/>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EE4639"/>
                </a:solidFill>
                <a:latin typeface="Calibri"/>
                <a:ea typeface="Calibri"/>
                <a:cs typeface="Calibri"/>
                <a:sym typeface="Calibri"/>
              </a:rPr>
              <a:t>07</a:t>
            </a:r>
            <a:endParaRPr b="1" sz="2400">
              <a:solidFill>
                <a:srgbClr val="EE4639"/>
              </a:solidFill>
              <a:latin typeface="Calibri"/>
              <a:ea typeface="Calibri"/>
              <a:cs typeface="Calibri"/>
              <a:sym typeface="Calibri"/>
            </a:endParaRPr>
          </a:p>
        </p:txBody>
      </p:sp>
      <p:grpSp>
        <p:nvGrpSpPr>
          <p:cNvPr id="250" name="Google Shape;250;p15"/>
          <p:cNvGrpSpPr/>
          <p:nvPr/>
        </p:nvGrpSpPr>
        <p:grpSpPr>
          <a:xfrm>
            <a:off x="988866" y="4216513"/>
            <a:ext cx="140792" cy="140258"/>
            <a:chOff x="3427964" y="2244682"/>
            <a:chExt cx="225891" cy="225034"/>
          </a:xfrm>
        </p:grpSpPr>
        <p:sp>
          <p:nvSpPr>
            <p:cNvPr id="251" name="Google Shape;251;p15"/>
            <p:cNvSpPr/>
            <p:nvPr/>
          </p:nvSpPr>
          <p:spPr>
            <a:xfrm>
              <a:off x="3427964" y="2244682"/>
              <a:ext cx="225891" cy="225034"/>
            </a:xfrm>
            <a:prstGeom prst="ellipse">
              <a:avLst/>
            </a:prstGeom>
            <a:solidFill>
              <a:schemeClr val="lt1"/>
            </a:solidFill>
            <a:ln cap="flat" cmpd="sng" w="19050">
              <a:solidFill>
                <a:srgbClr val="EE463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52" name="Google Shape;252;p15"/>
            <p:cNvSpPr/>
            <p:nvPr/>
          </p:nvSpPr>
          <p:spPr>
            <a:xfrm>
              <a:off x="3482167" y="2298680"/>
              <a:ext cx="117483" cy="117037"/>
            </a:xfrm>
            <a:prstGeom prst="ellipse">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53" name="Google Shape;253;p15"/>
          <p:cNvSpPr/>
          <p:nvPr/>
        </p:nvSpPr>
        <p:spPr>
          <a:xfrm>
            <a:off x="1277712" y="4606056"/>
            <a:ext cx="3595229"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600">
                <a:solidFill>
                  <a:schemeClr val="dk1"/>
                </a:solidFill>
                <a:latin typeface="Calibri"/>
                <a:ea typeface="Calibri"/>
                <a:cs typeface="Calibri"/>
                <a:sym typeface="Calibri"/>
              </a:rPr>
              <a:t>Órgano de aplicación. </a:t>
            </a:r>
            <a:endParaRPr sz="1600">
              <a:solidFill>
                <a:schemeClr val="dk1"/>
              </a:solidFill>
              <a:latin typeface="Calibri"/>
              <a:ea typeface="Calibri"/>
              <a:cs typeface="Calibri"/>
              <a:sym typeface="Calibri"/>
            </a:endParaRPr>
          </a:p>
        </p:txBody>
      </p:sp>
      <p:sp>
        <p:nvSpPr>
          <p:cNvPr id="254" name="Google Shape;254;p15"/>
          <p:cNvSpPr/>
          <p:nvPr/>
        </p:nvSpPr>
        <p:spPr>
          <a:xfrm>
            <a:off x="503237" y="4561217"/>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EE4639"/>
                </a:solidFill>
                <a:latin typeface="Calibri"/>
                <a:ea typeface="Calibri"/>
                <a:cs typeface="Calibri"/>
                <a:sym typeface="Calibri"/>
              </a:rPr>
              <a:t>08</a:t>
            </a:r>
            <a:endParaRPr b="1" sz="2400">
              <a:solidFill>
                <a:srgbClr val="EE4639"/>
              </a:solidFill>
              <a:latin typeface="Calibri"/>
              <a:ea typeface="Calibri"/>
              <a:cs typeface="Calibri"/>
              <a:sym typeface="Calibri"/>
            </a:endParaRPr>
          </a:p>
        </p:txBody>
      </p:sp>
      <p:grpSp>
        <p:nvGrpSpPr>
          <p:cNvPr id="255" name="Google Shape;255;p15"/>
          <p:cNvGrpSpPr/>
          <p:nvPr/>
        </p:nvGrpSpPr>
        <p:grpSpPr>
          <a:xfrm>
            <a:off x="988866" y="4665256"/>
            <a:ext cx="140792" cy="140258"/>
            <a:chOff x="3427964" y="2244682"/>
            <a:chExt cx="225891" cy="225034"/>
          </a:xfrm>
        </p:grpSpPr>
        <p:sp>
          <p:nvSpPr>
            <p:cNvPr id="220" name="Google Shape;220;p15"/>
            <p:cNvSpPr/>
            <p:nvPr/>
          </p:nvSpPr>
          <p:spPr>
            <a:xfrm>
              <a:off x="3427964" y="2244682"/>
              <a:ext cx="225891" cy="225034"/>
            </a:xfrm>
            <a:prstGeom prst="ellipse">
              <a:avLst/>
            </a:prstGeom>
            <a:solidFill>
              <a:schemeClr val="lt1"/>
            </a:solidFill>
            <a:ln cap="flat" cmpd="sng" w="19050">
              <a:solidFill>
                <a:srgbClr val="EE463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56" name="Google Shape;256;p15"/>
            <p:cNvSpPr/>
            <p:nvPr/>
          </p:nvSpPr>
          <p:spPr>
            <a:xfrm>
              <a:off x="3482167" y="2298680"/>
              <a:ext cx="117483" cy="117037"/>
            </a:xfrm>
            <a:prstGeom prst="ellipse">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pic>
        <p:nvPicPr>
          <p:cNvPr id="257" name="Google Shape;257;p15"/>
          <p:cNvPicPr preferRelativeResize="0"/>
          <p:nvPr/>
        </p:nvPicPr>
        <p:blipFill rotWithShape="1">
          <a:blip r:embed="rId3">
            <a:alphaModFix/>
          </a:blip>
          <a:srcRect b="0" l="0" r="19511" t="0"/>
          <a:stretch/>
        </p:blipFill>
        <p:spPr>
          <a:xfrm>
            <a:off x="3883503" y="1719395"/>
            <a:ext cx="4792185" cy="308611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16"/>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CÓDIGO DE ÉTICA: CARACTERÍSTICAS Y BENEFICIOS</a:t>
            </a:r>
            <a:endParaRPr/>
          </a:p>
        </p:txBody>
      </p:sp>
      <p:sp>
        <p:nvSpPr>
          <p:cNvPr id="263" name="Google Shape;263;p16"/>
          <p:cNvSpPr txBox="1"/>
          <p:nvPr/>
        </p:nvSpPr>
        <p:spPr>
          <a:xfrm>
            <a:off x="2091531" y="1998743"/>
            <a:ext cx="4960937" cy="2400657"/>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ES" sz="1800">
                <a:solidFill>
                  <a:srgbClr val="00B2C3"/>
                </a:solidFill>
                <a:latin typeface="Calibri"/>
                <a:ea typeface="Calibri"/>
                <a:cs typeface="Calibri"/>
                <a:sym typeface="Calibri"/>
              </a:rPr>
              <a:t>Los códigos de ética </a:t>
            </a:r>
            <a:r>
              <a:rPr lang="es-ES" sz="1800">
                <a:solidFill>
                  <a:schemeClr val="dk1"/>
                </a:solidFill>
                <a:latin typeface="Calibri"/>
                <a:ea typeface="Calibri"/>
                <a:cs typeface="Calibri"/>
                <a:sym typeface="Calibri"/>
              </a:rPr>
              <a:t>constituyen medios para el fortalecimiento de la cultura organizacional, la formación de buenas conductas y, por ende, para la autorregulación de las organizaciones y la prevención de actos fraudulentos o de corrupción que afectan la imagen institucional y la reputación.</a:t>
            </a:r>
            <a:endParaRPr/>
          </a:p>
          <a:p>
            <a:pPr indent="0" lvl="0" marL="0" marR="0" rtl="0" algn="l">
              <a:spcBef>
                <a:spcPts val="900"/>
              </a:spcBef>
              <a:spcAft>
                <a:spcPts val="0"/>
              </a:spcAft>
              <a:buNone/>
            </a:pPr>
            <a:r>
              <a:t/>
            </a:r>
            <a:endParaRPr b="1" sz="1800">
              <a:solidFill>
                <a:schemeClr val="dk1"/>
              </a:solidFill>
              <a:latin typeface="Calibri"/>
              <a:ea typeface="Calibri"/>
              <a:cs typeface="Calibri"/>
              <a:sym typeface="Calibri"/>
            </a:endParaRPr>
          </a:p>
          <a:p>
            <a:pPr indent="0" lvl="0" marL="0" marR="0" rtl="0" algn="r">
              <a:spcBef>
                <a:spcPts val="600"/>
              </a:spcBef>
              <a:spcAft>
                <a:spcPts val="0"/>
              </a:spcAft>
              <a:buNone/>
            </a:pPr>
            <a:r>
              <a:rPr lang="es-ES" sz="1200">
                <a:solidFill>
                  <a:srgbClr val="262626"/>
                </a:solidFill>
                <a:latin typeface="Calibri"/>
                <a:ea typeface="Calibri"/>
                <a:cs typeface="Calibri"/>
                <a:sym typeface="Calibri"/>
              </a:rPr>
              <a:t>Vieira Cervera</a:t>
            </a:r>
            <a:endParaRPr/>
          </a:p>
        </p:txBody>
      </p:sp>
      <p:pic>
        <p:nvPicPr>
          <p:cNvPr id="264" name="Google Shape;264;p16"/>
          <p:cNvPicPr preferRelativeResize="0"/>
          <p:nvPr/>
        </p:nvPicPr>
        <p:blipFill rotWithShape="1">
          <a:blip r:embed="rId3">
            <a:alphaModFix/>
          </a:blip>
          <a:srcRect b="0" l="0" r="0" t="0"/>
          <a:stretch/>
        </p:blipFill>
        <p:spPr>
          <a:xfrm>
            <a:off x="1514387" y="1863689"/>
            <a:ext cx="411788" cy="338400"/>
          </a:xfrm>
          <a:prstGeom prst="rect">
            <a:avLst/>
          </a:prstGeom>
          <a:noFill/>
          <a:ln>
            <a:noFill/>
          </a:ln>
        </p:spPr>
      </p:pic>
      <p:pic>
        <p:nvPicPr>
          <p:cNvPr id="265" name="Google Shape;265;p16"/>
          <p:cNvPicPr preferRelativeResize="0"/>
          <p:nvPr/>
        </p:nvPicPr>
        <p:blipFill rotWithShape="1">
          <a:blip r:embed="rId3">
            <a:alphaModFix/>
          </a:blip>
          <a:srcRect b="0" l="0" r="0" t="0"/>
          <a:stretch/>
        </p:blipFill>
        <p:spPr>
          <a:xfrm rot="10800000">
            <a:off x="5611577" y="3460646"/>
            <a:ext cx="411788" cy="3384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17"/>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72" name="Google Shape;272;p17"/>
          <p:cNvSpPr txBox="1"/>
          <p:nvPr/>
        </p:nvSpPr>
        <p:spPr>
          <a:xfrm>
            <a:off x="1008061" y="3169972"/>
            <a:ext cx="6966895"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lang="es-ES" sz="2800">
                <a:solidFill>
                  <a:schemeClr val="lt1"/>
                </a:solidFill>
                <a:latin typeface="Arial"/>
                <a:ea typeface="Arial"/>
                <a:cs typeface="Arial"/>
                <a:sym typeface="Arial"/>
              </a:rPr>
              <a:t>FORMACIÓN DE </a:t>
            </a:r>
            <a:br>
              <a:rPr lang="es-ES" sz="2800">
                <a:solidFill>
                  <a:schemeClr val="lt1"/>
                </a:solidFill>
                <a:latin typeface="Arial"/>
                <a:ea typeface="Arial"/>
                <a:cs typeface="Arial"/>
                <a:sym typeface="Arial"/>
              </a:rPr>
            </a:br>
            <a:r>
              <a:rPr b="1" lang="es-ES" sz="2800">
                <a:solidFill>
                  <a:schemeClr val="lt1"/>
                </a:solidFill>
                <a:latin typeface="Arial"/>
                <a:ea typeface="Arial"/>
                <a:cs typeface="Arial"/>
                <a:sym typeface="Arial"/>
              </a:rPr>
              <a:t>UN COMITÉ ÉTICO </a:t>
            </a:r>
            <a:endParaRPr/>
          </a:p>
        </p:txBody>
      </p:sp>
      <p:pic>
        <p:nvPicPr>
          <p:cNvPr id="273" name="Google Shape;273;p17"/>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18"/>
          <p:cNvSpPr txBox="1"/>
          <p:nvPr/>
        </p:nvSpPr>
        <p:spPr>
          <a:xfrm>
            <a:off x="508745" y="918321"/>
            <a:ext cx="3883868" cy="2046714"/>
          </a:xfrm>
          <a:prstGeom prst="rect">
            <a:avLst/>
          </a:prstGeom>
          <a:noFill/>
          <a:ln>
            <a:noFill/>
          </a:ln>
        </p:spPr>
        <p:txBody>
          <a:bodyPr anchorCtr="0" anchor="t" bIns="0" lIns="0" spcFirstLastPara="1" rIns="0" wrap="square" tIns="0">
            <a:spAutoFit/>
          </a:bodyPr>
          <a:lstStyle/>
          <a:p>
            <a:pPr indent="-15875" lvl="0" marL="15875" marR="0" rtl="0" algn="l">
              <a:spcBef>
                <a:spcPts val="0"/>
              </a:spcBef>
              <a:spcAft>
                <a:spcPts val="0"/>
              </a:spcAft>
              <a:buNone/>
            </a:pPr>
            <a:r>
              <a:rPr b="1" lang="es-ES" sz="1600">
                <a:solidFill>
                  <a:schemeClr val="dk1"/>
                </a:solidFill>
                <a:latin typeface="Calibri"/>
                <a:ea typeface="Calibri"/>
                <a:cs typeface="Calibri"/>
                <a:sym typeface="Calibri"/>
              </a:rPr>
              <a:t>COMITÉ ÉTICO </a:t>
            </a:r>
            <a:endParaRPr/>
          </a:p>
          <a:p>
            <a:pPr indent="0" lvl="0" marL="4763" marR="0" rtl="0" algn="l">
              <a:spcBef>
                <a:spcPts val="600"/>
              </a:spcBef>
              <a:spcAft>
                <a:spcPts val="0"/>
              </a:spcAft>
              <a:buNone/>
            </a:pPr>
            <a:r>
              <a:rPr lang="es-ES" sz="1600">
                <a:solidFill>
                  <a:schemeClr val="dk1"/>
                </a:solidFill>
                <a:latin typeface="Calibri"/>
                <a:ea typeface="Calibri"/>
                <a:cs typeface="Calibri"/>
                <a:sym typeface="Calibri"/>
              </a:rPr>
              <a:t>Vieira Cervera: “Es la instancia encargada de garantizar la adecuada aplicación del código de ética y evaluar los casos de incumplimiento, destacando las características y competencias que deben tener sus integrantes para que puedan ejercer un liderazgo ético al interior de la organización”. </a:t>
            </a:r>
            <a:endParaRPr/>
          </a:p>
        </p:txBody>
      </p:sp>
      <p:pic>
        <p:nvPicPr>
          <p:cNvPr descr="Un grupo de personas posando por un foto&#10;&#10;Descripción generada automáticamente" id="280" name="Google Shape;280;p18"/>
          <p:cNvPicPr preferRelativeResize="0"/>
          <p:nvPr/>
        </p:nvPicPr>
        <p:blipFill rotWithShape="1">
          <a:blip r:embed="rId3">
            <a:alphaModFix/>
          </a:blip>
          <a:srcRect b="0" l="0" r="0" t="0"/>
          <a:stretch/>
        </p:blipFill>
        <p:spPr>
          <a:xfrm>
            <a:off x="4751388" y="912813"/>
            <a:ext cx="3924300" cy="3960812"/>
          </a:xfrm>
          <a:prstGeom prst="rect">
            <a:avLst/>
          </a:prstGeom>
          <a:noFill/>
          <a:ln>
            <a:noFill/>
          </a:ln>
        </p:spPr>
      </p:pic>
      <p:sp>
        <p:nvSpPr>
          <p:cNvPr id="281" name="Google Shape;281;p18"/>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FORMACIÓN DE UN COMITÉ ÉTICO </a:t>
            </a:r>
            <a:endParaRPr/>
          </a:p>
        </p:txBody>
      </p:sp>
      <p:sp>
        <p:nvSpPr>
          <p:cNvPr id="282" name="Google Shape;282;p18"/>
          <p:cNvSpPr txBox="1"/>
          <p:nvPr/>
        </p:nvSpPr>
        <p:spPr>
          <a:xfrm flipH="1">
            <a:off x="4751388" y="4926211"/>
            <a:ext cx="3924299" cy="307777"/>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000">
                <a:solidFill>
                  <a:srgbClr val="262626"/>
                </a:solidFill>
                <a:latin typeface="Calibri"/>
                <a:ea typeface="Calibri"/>
                <a:cs typeface="Calibri"/>
                <a:sym typeface="Calibri"/>
              </a:rPr>
              <a:t>Comité de Ética del Colegio de Veterinarios de Madrid (Colvema). </a:t>
            </a:r>
            <a:endParaRPr/>
          </a:p>
          <a:p>
            <a:pPr indent="0" lvl="0" marL="0" marR="0" rtl="0" algn="l">
              <a:spcBef>
                <a:spcPts val="0"/>
              </a:spcBef>
              <a:spcAft>
                <a:spcPts val="0"/>
              </a:spcAft>
              <a:buNone/>
            </a:pPr>
            <a:r>
              <a:rPr lang="es-ES" sz="1000">
                <a:solidFill>
                  <a:schemeClr val="dk1"/>
                </a:solidFill>
                <a:latin typeface="Calibri"/>
                <a:ea typeface="Calibri"/>
                <a:cs typeface="Calibri"/>
                <a:sym typeface="Calibri"/>
              </a:rPr>
              <a:t>(Crédito: Colvema)</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19"/>
          <p:cNvSpPr txBox="1"/>
          <p:nvPr/>
        </p:nvSpPr>
        <p:spPr>
          <a:xfrm>
            <a:off x="510113" y="919688"/>
            <a:ext cx="3882500" cy="1954381"/>
          </a:xfrm>
          <a:prstGeom prst="rect">
            <a:avLst/>
          </a:prstGeom>
          <a:noFill/>
          <a:ln>
            <a:noFill/>
          </a:ln>
        </p:spPr>
        <p:txBody>
          <a:bodyPr anchorCtr="0" anchor="t" bIns="0" lIns="0" spcFirstLastPara="1" rIns="0" wrap="square" tIns="0">
            <a:spAutoFit/>
          </a:bodyPr>
          <a:lstStyle/>
          <a:p>
            <a:pPr indent="0" lvl="0" marL="6350" marR="0" rtl="0" algn="l">
              <a:spcBef>
                <a:spcPts val="0"/>
              </a:spcBef>
              <a:spcAft>
                <a:spcPts val="0"/>
              </a:spcAft>
              <a:buNone/>
            </a:pPr>
            <a:r>
              <a:rPr b="1" lang="es-ES" sz="1600">
                <a:solidFill>
                  <a:srgbClr val="262626"/>
                </a:solidFill>
                <a:latin typeface="Calibri"/>
                <a:ea typeface="Calibri"/>
                <a:cs typeface="Calibri"/>
                <a:sym typeface="Calibri"/>
              </a:rPr>
              <a:t>CONFORMACIÓN </a:t>
            </a:r>
            <a:endParaRPr/>
          </a:p>
          <a:p>
            <a:pPr indent="0" lvl="0" marL="6350" marR="0" rtl="0" algn="l">
              <a:spcBef>
                <a:spcPts val="600"/>
              </a:spcBef>
              <a:spcAft>
                <a:spcPts val="0"/>
              </a:spcAft>
              <a:buNone/>
            </a:pPr>
            <a:r>
              <a:rPr b="1" lang="es-ES" sz="1500">
                <a:solidFill>
                  <a:srgbClr val="262626"/>
                </a:solidFill>
                <a:latin typeface="Calibri"/>
                <a:ea typeface="Calibri"/>
                <a:cs typeface="Calibri"/>
                <a:sym typeface="Calibri"/>
              </a:rPr>
              <a:t>Vieira Cervera: </a:t>
            </a:r>
            <a:r>
              <a:rPr lang="es-ES" sz="1500">
                <a:solidFill>
                  <a:srgbClr val="262626"/>
                </a:solidFill>
                <a:latin typeface="Calibri"/>
                <a:ea typeface="Calibri"/>
                <a:cs typeface="Calibri"/>
                <a:sym typeface="Calibri"/>
              </a:rPr>
              <a:t>“Es un aspecto fundamental para asegurar la aceptación de los integrantes de la organización. No se trata de una simple designación de personas por parte de la máxima autoridad. Cuando se realiza de esta forma, se envía el mensaje al resto de la organización”. </a:t>
            </a:r>
            <a:endParaRPr/>
          </a:p>
          <a:p>
            <a:pPr indent="0" lvl="0" marL="6350" marR="0" rtl="0" algn="l">
              <a:spcBef>
                <a:spcPts val="0"/>
              </a:spcBef>
              <a:spcAft>
                <a:spcPts val="0"/>
              </a:spcAft>
              <a:buNone/>
            </a:pPr>
            <a:r>
              <a:t/>
            </a:r>
            <a:endParaRPr sz="1600">
              <a:solidFill>
                <a:srgbClr val="262626"/>
              </a:solidFill>
              <a:latin typeface="Calibri"/>
              <a:ea typeface="Calibri"/>
              <a:cs typeface="Calibri"/>
              <a:sym typeface="Calibri"/>
            </a:endParaRPr>
          </a:p>
        </p:txBody>
      </p:sp>
      <p:sp>
        <p:nvSpPr>
          <p:cNvPr id="289" name="Google Shape;289;p19"/>
          <p:cNvSpPr txBox="1"/>
          <p:nvPr/>
        </p:nvSpPr>
        <p:spPr>
          <a:xfrm flipH="1">
            <a:off x="4751388" y="4925875"/>
            <a:ext cx="3924299" cy="307777"/>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000">
                <a:solidFill>
                  <a:srgbClr val="262626"/>
                </a:solidFill>
                <a:latin typeface="Calibri"/>
                <a:ea typeface="Calibri"/>
                <a:cs typeface="Calibri"/>
                <a:sym typeface="Calibri"/>
              </a:rPr>
              <a:t>Un comité de ética debe contar con la aceptación de los integrantes de una organización. </a:t>
            </a:r>
            <a:r>
              <a:rPr lang="es-ES" sz="1000">
                <a:solidFill>
                  <a:schemeClr val="dk1"/>
                </a:solidFill>
                <a:latin typeface="Calibri"/>
                <a:ea typeface="Calibri"/>
                <a:cs typeface="Calibri"/>
                <a:sym typeface="Calibri"/>
              </a:rPr>
              <a:t>(Crédito: Clínica Foscal)</a:t>
            </a:r>
            <a:endParaRPr/>
          </a:p>
        </p:txBody>
      </p:sp>
      <p:pic>
        <p:nvPicPr>
          <p:cNvPr id="290" name="Google Shape;290;p19"/>
          <p:cNvPicPr preferRelativeResize="0"/>
          <p:nvPr/>
        </p:nvPicPr>
        <p:blipFill rotWithShape="1">
          <a:blip r:embed="rId3">
            <a:alphaModFix/>
          </a:blip>
          <a:srcRect b="0" l="11185" r="18703" t="29764"/>
          <a:stretch/>
        </p:blipFill>
        <p:spPr>
          <a:xfrm>
            <a:off x="4751388" y="912812"/>
            <a:ext cx="3924298" cy="3960813"/>
          </a:xfrm>
          <a:prstGeom prst="rect">
            <a:avLst/>
          </a:prstGeom>
          <a:noFill/>
          <a:ln>
            <a:noFill/>
          </a:ln>
        </p:spPr>
      </p:pic>
      <p:sp>
        <p:nvSpPr>
          <p:cNvPr id="291" name="Google Shape;291;p19"/>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FORMACIÓN DE UN COMITÉ ÉTICO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2"/>
          <p:cNvSpPr/>
          <p:nvPr/>
        </p:nvSpPr>
        <p:spPr>
          <a:xfrm>
            <a:off x="0" y="1"/>
            <a:ext cx="9144000" cy="5715000"/>
          </a:xfrm>
          <a:prstGeom prst="rect">
            <a:avLst/>
          </a:prstGeom>
          <a:solidFill>
            <a:srgbClr val="ED434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62" name="Google Shape;62;p2"/>
          <p:cNvPicPr preferRelativeResize="0"/>
          <p:nvPr/>
        </p:nvPicPr>
        <p:blipFill rotWithShape="1">
          <a:blip r:embed="rId3">
            <a:alphaModFix/>
          </a:blip>
          <a:srcRect b="0" l="0" r="0" t="0"/>
          <a:stretch/>
        </p:blipFill>
        <p:spPr>
          <a:xfrm>
            <a:off x="1" y="946969"/>
            <a:ext cx="2072213" cy="3898064"/>
          </a:xfrm>
          <a:prstGeom prst="rect">
            <a:avLst/>
          </a:prstGeom>
          <a:noFill/>
          <a:ln>
            <a:noFill/>
          </a:ln>
        </p:spPr>
      </p:pic>
      <p:sp>
        <p:nvSpPr>
          <p:cNvPr id="63" name="Google Shape;63;p2"/>
          <p:cNvSpPr/>
          <p:nvPr/>
        </p:nvSpPr>
        <p:spPr>
          <a:xfrm>
            <a:off x="149817" y="3724759"/>
            <a:ext cx="1037633" cy="1069383"/>
          </a:xfrm>
          <a:prstGeom prst="rect">
            <a:avLst/>
          </a:prstGeom>
          <a:solidFill>
            <a:srgbClr val="ED434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4" name="Google Shape;64;p2"/>
          <p:cNvSpPr txBox="1"/>
          <p:nvPr/>
        </p:nvSpPr>
        <p:spPr>
          <a:xfrm>
            <a:off x="2519363" y="2540738"/>
            <a:ext cx="4581728" cy="812530"/>
          </a:xfrm>
          <a:prstGeom prst="rect">
            <a:avLst/>
          </a:prstGeom>
          <a:noFill/>
          <a:ln>
            <a:noFill/>
          </a:ln>
        </p:spPr>
        <p:txBody>
          <a:bodyPr anchorCtr="0" anchor="t" bIns="0" lIns="0" spcFirstLastPara="1" rIns="0" wrap="square" tIns="0">
            <a:spAutoFit/>
          </a:bodyPr>
          <a:lstStyle/>
          <a:p>
            <a:pPr indent="0" lvl="0" marL="0" marR="0" rtl="0" algn="l">
              <a:lnSpc>
                <a:spcPct val="80000"/>
              </a:lnSpc>
              <a:spcBef>
                <a:spcPts val="0"/>
              </a:spcBef>
              <a:spcAft>
                <a:spcPts val="0"/>
              </a:spcAft>
              <a:buNone/>
            </a:pPr>
            <a:r>
              <a:rPr lang="es-ES" sz="3300">
                <a:solidFill>
                  <a:schemeClr val="lt1"/>
                </a:solidFill>
                <a:latin typeface="Arial"/>
                <a:ea typeface="Arial"/>
                <a:cs typeface="Arial"/>
                <a:sym typeface="Arial"/>
              </a:rPr>
              <a:t>INTRODUCCIÓN</a:t>
            </a:r>
            <a:endParaRPr/>
          </a:p>
          <a:p>
            <a:pPr indent="0" lvl="0" marL="0" marR="0" rtl="0" algn="l">
              <a:lnSpc>
                <a:spcPct val="80000"/>
              </a:lnSpc>
              <a:spcBef>
                <a:spcPts val="0"/>
              </a:spcBef>
              <a:spcAft>
                <a:spcPts val="0"/>
              </a:spcAft>
              <a:buNone/>
            </a:pPr>
            <a:r>
              <a:rPr b="1" lang="es-ES" sz="3300">
                <a:solidFill>
                  <a:schemeClr val="lt1"/>
                </a:solidFill>
                <a:latin typeface="Arial"/>
                <a:ea typeface="Arial"/>
                <a:cs typeface="Arial"/>
                <a:sym typeface="Arial"/>
              </a:rPr>
              <a:t>DE LA SESIÓN</a:t>
            </a:r>
            <a:endParaRPr/>
          </a:p>
        </p:txBody>
      </p:sp>
      <p:pic>
        <p:nvPicPr>
          <p:cNvPr id="65" name="Google Shape;65;p2"/>
          <p:cNvPicPr preferRelativeResize="0"/>
          <p:nvPr/>
        </p:nvPicPr>
        <p:blipFill rotWithShape="1">
          <a:blip r:embed="rId4">
            <a:alphaModFix amt="16000"/>
          </a:blip>
          <a:srcRect b="0" l="0" r="0" t="0"/>
          <a:stretch/>
        </p:blipFill>
        <p:spPr>
          <a:xfrm>
            <a:off x="334433" y="3817749"/>
            <a:ext cx="809264" cy="809264"/>
          </a:xfrm>
          <a:prstGeom prst="rect">
            <a:avLst/>
          </a:prstGeom>
          <a:noFill/>
          <a:ln>
            <a:noFill/>
          </a:ln>
        </p:spPr>
      </p:pic>
      <p:pic>
        <p:nvPicPr>
          <p:cNvPr id="66" name="Google Shape;66;p2"/>
          <p:cNvPicPr preferRelativeResize="0"/>
          <p:nvPr/>
        </p:nvPicPr>
        <p:blipFill rotWithShape="1">
          <a:blip r:embed="rId5">
            <a:alphaModFix/>
          </a:blip>
          <a:srcRect b="0" l="0" r="0" t="0"/>
          <a:stretch/>
        </p:blipFill>
        <p:spPr>
          <a:xfrm>
            <a:off x="2528619" y="2194222"/>
            <a:ext cx="202176" cy="20821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0"/>
          <p:cNvSpPr txBox="1"/>
          <p:nvPr/>
        </p:nvSpPr>
        <p:spPr>
          <a:xfrm>
            <a:off x="506867" y="917364"/>
            <a:ext cx="6641185" cy="246221"/>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ES" sz="1600">
                <a:solidFill>
                  <a:srgbClr val="262626"/>
                </a:solidFill>
                <a:latin typeface="Calibri"/>
                <a:ea typeface="Calibri"/>
                <a:cs typeface="Calibri"/>
                <a:sym typeface="Calibri"/>
              </a:rPr>
              <a:t>CONDICIONES QUE DEBEN TENER LOS MIEMBROS DE UN COMITÉ DE ÉTICA</a:t>
            </a:r>
            <a:endParaRPr sz="1100">
              <a:solidFill>
                <a:srgbClr val="262626"/>
              </a:solidFill>
              <a:latin typeface="Calibri"/>
              <a:ea typeface="Calibri"/>
              <a:cs typeface="Calibri"/>
              <a:sym typeface="Calibri"/>
            </a:endParaRPr>
          </a:p>
        </p:txBody>
      </p:sp>
      <p:sp>
        <p:nvSpPr>
          <p:cNvPr id="298" name="Google Shape;298;p20"/>
          <p:cNvSpPr txBox="1"/>
          <p:nvPr/>
        </p:nvSpPr>
        <p:spPr>
          <a:xfrm>
            <a:off x="2363951" y="2438839"/>
            <a:ext cx="6059163" cy="710707"/>
          </a:xfrm>
          <a:prstGeom prst="rect">
            <a:avLst/>
          </a:prstGeom>
          <a:noFill/>
          <a:ln>
            <a:noFill/>
          </a:ln>
        </p:spPr>
        <p:txBody>
          <a:bodyPr anchorCtr="0" anchor="t" bIns="45700" lIns="91425" spcFirstLastPara="1" rIns="91425" wrap="square" tIns="45700">
            <a:spAutoFit/>
          </a:bodyPr>
          <a:lstStyle/>
          <a:p>
            <a:pPr indent="0" lvl="0" marL="0" marR="0" rtl="0" algn="l">
              <a:lnSpc>
                <a:spcPct val="98750"/>
              </a:lnSpc>
              <a:spcBef>
                <a:spcPts val="0"/>
              </a:spcBef>
              <a:spcAft>
                <a:spcPts val="0"/>
              </a:spcAft>
              <a:buNone/>
            </a:pPr>
            <a:r>
              <a:rPr b="1" lang="es-ES" sz="1600">
                <a:solidFill>
                  <a:schemeClr val="lt1"/>
                </a:solidFill>
                <a:latin typeface="Arial"/>
                <a:ea typeface="Arial"/>
                <a:cs typeface="Arial"/>
                <a:sym typeface="Arial"/>
              </a:rPr>
              <a:t>Etapa 3: El desarrollo profesional:</a:t>
            </a:r>
            <a:endParaRPr/>
          </a:p>
          <a:p>
            <a:pPr indent="0" lvl="0" marL="0" marR="0" rtl="0" algn="l">
              <a:lnSpc>
                <a:spcPct val="98750"/>
              </a:lnSpc>
              <a:spcBef>
                <a:spcPts val="0"/>
              </a:spcBef>
              <a:spcAft>
                <a:spcPts val="0"/>
              </a:spcAft>
              <a:buNone/>
            </a:pPr>
            <a:r>
              <a:rPr b="1" lang="es-ES" sz="1600">
                <a:solidFill>
                  <a:schemeClr val="lt1"/>
                </a:solidFill>
                <a:latin typeface="Arial"/>
                <a:ea typeface="Arial"/>
                <a:cs typeface="Arial"/>
                <a:sym typeface="Arial"/>
              </a:rPr>
              <a:t>	-Grupo 1: Personas en armonía laboral. </a:t>
            </a:r>
            <a:endParaRPr/>
          </a:p>
          <a:p>
            <a:pPr indent="0" lvl="0" marL="0" marR="0" rtl="0" algn="l">
              <a:lnSpc>
                <a:spcPct val="98750"/>
              </a:lnSpc>
              <a:spcBef>
                <a:spcPts val="0"/>
              </a:spcBef>
              <a:spcAft>
                <a:spcPts val="0"/>
              </a:spcAft>
              <a:buNone/>
            </a:pPr>
            <a:r>
              <a:rPr b="1" lang="es-ES" sz="1600">
                <a:solidFill>
                  <a:schemeClr val="lt1"/>
                </a:solidFill>
                <a:latin typeface="Arial"/>
                <a:ea typeface="Arial"/>
                <a:cs typeface="Arial"/>
                <a:sym typeface="Arial"/>
              </a:rPr>
              <a:t>	-Grupo 2: Personas perdidas e insatisfechas profesionalmente. </a:t>
            </a:r>
            <a:endParaRPr b="1" sz="1600">
              <a:solidFill>
                <a:schemeClr val="lt1"/>
              </a:solidFill>
              <a:latin typeface="Arial"/>
              <a:ea typeface="Arial"/>
              <a:cs typeface="Arial"/>
              <a:sym typeface="Arial"/>
            </a:endParaRPr>
          </a:p>
        </p:txBody>
      </p:sp>
      <p:sp>
        <p:nvSpPr>
          <p:cNvPr id="299" name="Google Shape;299;p20"/>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FORMACIÓN DE UN COMITÉ ÉTICO </a:t>
            </a:r>
            <a:endParaRPr/>
          </a:p>
        </p:txBody>
      </p:sp>
      <p:sp>
        <p:nvSpPr>
          <p:cNvPr id="300" name="Google Shape;300;p20"/>
          <p:cNvSpPr/>
          <p:nvPr/>
        </p:nvSpPr>
        <p:spPr>
          <a:xfrm>
            <a:off x="1277712" y="1609849"/>
            <a:ext cx="3595229"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600">
                <a:solidFill>
                  <a:schemeClr val="dk1"/>
                </a:solidFill>
                <a:latin typeface="Calibri"/>
                <a:ea typeface="Calibri"/>
                <a:cs typeface="Calibri"/>
                <a:sym typeface="Calibri"/>
              </a:rPr>
              <a:t>Conducta intachable.</a:t>
            </a:r>
            <a:endParaRPr sz="1600">
              <a:solidFill>
                <a:schemeClr val="dk1"/>
              </a:solidFill>
              <a:latin typeface="Calibri"/>
              <a:ea typeface="Calibri"/>
              <a:cs typeface="Calibri"/>
              <a:sym typeface="Calibri"/>
            </a:endParaRPr>
          </a:p>
        </p:txBody>
      </p:sp>
      <p:sp>
        <p:nvSpPr>
          <p:cNvPr id="301" name="Google Shape;301;p20"/>
          <p:cNvSpPr/>
          <p:nvPr/>
        </p:nvSpPr>
        <p:spPr>
          <a:xfrm>
            <a:off x="503237" y="1565010"/>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714FA0"/>
                </a:solidFill>
                <a:latin typeface="Calibri"/>
                <a:ea typeface="Calibri"/>
                <a:cs typeface="Calibri"/>
                <a:sym typeface="Calibri"/>
              </a:rPr>
              <a:t>01</a:t>
            </a:r>
            <a:endParaRPr b="1" sz="2400">
              <a:solidFill>
                <a:srgbClr val="714FA0"/>
              </a:solidFill>
              <a:latin typeface="Calibri"/>
              <a:ea typeface="Calibri"/>
              <a:cs typeface="Calibri"/>
              <a:sym typeface="Calibri"/>
            </a:endParaRPr>
          </a:p>
        </p:txBody>
      </p:sp>
      <p:cxnSp>
        <p:nvCxnSpPr>
          <p:cNvPr id="302" name="Google Shape;302;p20"/>
          <p:cNvCxnSpPr>
            <a:stCxn id="303" idx="4"/>
            <a:endCxn id="304" idx="0"/>
          </p:cNvCxnSpPr>
          <p:nvPr/>
        </p:nvCxnSpPr>
        <p:spPr>
          <a:xfrm>
            <a:off x="1059261" y="1775651"/>
            <a:ext cx="0" cy="1246200"/>
          </a:xfrm>
          <a:prstGeom prst="straightConnector1">
            <a:avLst/>
          </a:prstGeom>
          <a:noFill/>
          <a:ln cap="flat" cmpd="sng" w="12700">
            <a:solidFill>
              <a:srgbClr val="714FA0"/>
            </a:solidFill>
            <a:prstDash val="solid"/>
            <a:round/>
            <a:headEnd len="sm" w="sm" type="none"/>
            <a:tailEnd len="sm" w="sm" type="none"/>
          </a:ln>
        </p:spPr>
      </p:cxnSp>
      <p:grpSp>
        <p:nvGrpSpPr>
          <p:cNvPr id="305" name="Google Shape;305;p20"/>
          <p:cNvGrpSpPr/>
          <p:nvPr/>
        </p:nvGrpSpPr>
        <p:grpSpPr>
          <a:xfrm>
            <a:off x="988866" y="1669049"/>
            <a:ext cx="140792" cy="140258"/>
            <a:chOff x="3427964" y="2244682"/>
            <a:chExt cx="225891" cy="225034"/>
          </a:xfrm>
        </p:grpSpPr>
        <p:sp>
          <p:nvSpPr>
            <p:cNvPr id="306" name="Google Shape;306;p20"/>
            <p:cNvSpPr/>
            <p:nvPr/>
          </p:nvSpPr>
          <p:spPr>
            <a:xfrm>
              <a:off x="3427964" y="2244682"/>
              <a:ext cx="225891" cy="225034"/>
            </a:xfrm>
            <a:prstGeom prst="ellipse">
              <a:avLst/>
            </a:prstGeom>
            <a:solidFill>
              <a:schemeClr val="lt1"/>
            </a:solidFill>
            <a:ln cap="flat" cmpd="sng" w="19050">
              <a:solidFill>
                <a:srgbClr val="714F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03" name="Google Shape;303;p20"/>
            <p:cNvSpPr/>
            <p:nvPr/>
          </p:nvSpPr>
          <p:spPr>
            <a:xfrm>
              <a:off x="3482167" y="2298680"/>
              <a:ext cx="117483" cy="117037"/>
            </a:xfrm>
            <a:prstGeom prst="ellipse">
              <a:avLst/>
            </a:prstGeom>
            <a:solidFill>
              <a:srgbClr val="714F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307" name="Google Shape;307;p20"/>
          <p:cNvSpPr/>
          <p:nvPr/>
        </p:nvSpPr>
        <p:spPr>
          <a:xfrm>
            <a:off x="1277712" y="2076823"/>
            <a:ext cx="3595229"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600">
                <a:solidFill>
                  <a:schemeClr val="dk1"/>
                </a:solidFill>
                <a:latin typeface="Calibri"/>
                <a:ea typeface="Calibri"/>
                <a:cs typeface="Calibri"/>
                <a:sym typeface="Calibri"/>
              </a:rPr>
              <a:t>Identificación con la institución.</a:t>
            </a:r>
            <a:endParaRPr sz="1600">
              <a:solidFill>
                <a:schemeClr val="dk1"/>
              </a:solidFill>
              <a:latin typeface="Calibri"/>
              <a:ea typeface="Calibri"/>
              <a:cs typeface="Calibri"/>
              <a:sym typeface="Calibri"/>
            </a:endParaRPr>
          </a:p>
        </p:txBody>
      </p:sp>
      <p:sp>
        <p:nvSpPr>
          <p:cNvPr id="308" name="Google Shape;308;p20"/>
          <p:cNvSpPr/>
          <p:nvPr/>
        </p:nvSpPr>
        <p:spPr>
          <a:xfrm>
            <a:off x="503237" y="2001504"/>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714FA0"/>
                </a:solidFill>
                <a:latin typeface="Calibri"/>
                <a:ea typeface="Calibri"/>
                <a:cs typeface="Calibri"/>
                <a:sym typeface="Calibri"/>
              </a:rPr>
              <a:t>02</a:t>
            </a:r>
            <a:endParaRPr b="1" sz="2400">
              <a:solidFill>
                <a:srgbClr val="714FA0"/>
              </a:solidFill>
              <a:latin typeface="Calibri"/>
              <a:ea typeface="Calibri"/>
              <a:cs typeface="Calibri"/>
              <a:sym typeface="Calibri"/>
            </a:endParaRPr>
          </a:p>
        </p:txBody>
      </p:sp>
      <p:grpSp>
        <p:nvGrpSpPr>
          <p:cNvPr id="309" name="Google Shape;309;p20"/>
          <p:cNvGrpSpPr/>
          <p:nvPr/>
        </p:nvGrpSpPr>
        <p:grpSpPr>
          <a:xfrm>
            <a:off x="988866" y="2130943"/>
            <a:ext cx="140792" cy="140258"/>
            <a:chOff x="3427964" y="2244682"/>
            <a:chExt cx="225891" cy="225034"/>
          </a:xfrm>
        </p:grpSpPr>
        <p:sp>
          <p:nvSpPr>
            <p:cNvPr id="310" name="Google Shape;310;p20"/>
            <p:cNvSpPr/>
            <p:nvPr/>
          </p:nvSpPr>
          <p:spPr>
            <a:xfrm>
              <a:off x="3427964" y="2244682"/>
              <a:ext cx="225891" cy="225034"/>
            </a:xfrm>
            <a:prstGeom prst="ellipse">
              <a:avLst/>
            </a:prstGeom>
            <a:solidFill>
              <a:schemeClr val="lt1"/>
            </a:solidFill>
            <a:ln cap="flat" cmpd="sng" w="19050">
              <a:solidFill>
                <a:srgbClr val="714F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11" name="Google Shape;311;p20"/>
            <p:cNvSpPr/>
            <p:nvPr/>
          </p:nvSpPr>
          <p:spPr>
            <a:xfrm>
              <a:off x="3482167" y="2298680"/>
              <a:ext cx="117483" cy="117037"/>
            </a:xfrm>
            <a:prstGeom prst="ellipse">
              <a:avLst/>
            </a:prstGeom>
            <a:solidFill>
              <a:srgbClr val="714F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312" name="Google Shape;312;p20"/>
          <p:cNvSpPr/>
          <p:nvPr/>
        </p:nvSpPr>
        <p:spPr>
          <a:xfrm>
            <a:off x="1277712" y="2520156"/>
            <a:ext cx="3595229"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600">
                <a:solidFill>
                  <a:schemeClr val="dk1"/>
                </a:solidFill>
                <a:latin typeface="Calibri"/>
                <a:ea typeface="Calibri"/>
                <a:cs typeface="Calibri"/>
                <a:sym typeface="Calibri"/>
              </a:rPr>
              <a:t>Representatividad y liderazgo.</a:t>
            </a:r>
            <a:endParaRPr sz="1600">
              <a:solidFill>
                <a:schemeClr val="dk1"/>
              </a:solidFill>
              <a:latin typeface="Calibri"/>
              <a:ea typeface="Calibri"/>
              <a:cs typeface="Calibri"/>
              <a:sym typeface="Calibri"/>
            </a:endParaRPr>
          </a:p>
        </p:txBody>
      </p:sp>
      <p:sp>
        <p:nvSpPr>
          <p:cNvPr id="313" name="Google Shape;313;p20"/>
          <p:cNvSpPr/>
          <p:nvPr/>
        </p:nvSpPr>
        <p:spPr>
          <a:xfrm>
            <a:off x="503237" y="2439757"/>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714FA0"/>
                </a:solidFill>
                <a:latin typeface="Calibri"/>
                <a:ea typeface="Calibri"/>
                <a:cs typeface="Calibri"/>
                <a:sym typeface="Calibri"/>
              </a:rPr>
              <a:t>03</a:t>
            </a:r>
            <a:endParaRPr b="1" sz="2400">
              <a:solidFill>
                <a:srgbClr val="714FA0"/>
              </a:solidFill>
              <a:latin typeface="Calibri"/>
              <a:ea typeface="Calibri"/>
              <a:cs typeface="Calibri"/>
              <a:sym typeface="Calibri"/>
            </a:endParaRPr>
          </a:p>
        </p:txBody>
      </p:sp>
      <p:grpSp>
        <p:nvGrpSpPr>
          <p:cNvPr id="314" name="Google Shape;314;p20"/>
          <p:cNvGrpSpPr/>
          <p:nvPr/>
        </p:nvGrpSpPr>
        <p:grpSpPr>
          <a:xfrm>
            <a:off x="988866" y="2569196"/>
            <a:ext cx="140792" cy="140258"/>
            <a:chOff x="3427964" y="2244682"/>
            <a:chExt cx="225891" cy="225034"/>
          </a:xfrm>
        </p:grpSpPr>
        <p:sp>
          <p:nvSpPr>
            <p:cNvPr id="315" name="Google Shape;315;p20"/>
            <p:cNvSpPr/>
            <p:nvPr/>
          </p:nvSpPr>
          <p:spPr>
            <a:xfrm>
              <a:off x="3427964" y="2244682"/>
              <a:ext cx="225891" cy="225034"/>
            </a:xfrm>
            <a:prstGeom prst="ellipse">
              <a:avLst/>
            </a:prstGeom>
            <a:solidFill>
              <a:schemeClr val="lt1"/>
            </a:solidFill>
            <a:ln cap="flat" cmpd="sng" w="19050">
              <a:solidFill>
                <a:srgbClr val="714F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16" name="Google Shape;316;p20"/>
            <p:cNvSpPr/>
            <p:nvPr/>
          </p:nvSpPr>
          <p:spPr>
            <a:xfrm>
              <a:off x="3482167" y="2298680"/>
              <a:ext cx="117483" cy="117037"/>
            </a:xfrm>
            <a:prstGeom prst="ellipse">
              <a:avLst/>
            </a:prstGeom>
            <a:solidFill>
              <a:srgbClr val="714F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317" name="Google Shape;317;p20"/>
          <p:cNvSpPr/>
          <p:nvPr/>
        </p:nvSpPr>
        <p:spPr>
          <a:xfrm>
            <a:off x="1277712" y="2957711"/>
            <a:ext cx="3595229"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600">
                <a:solidFill>
                  <a:schemeClr val="dk1"/>
                </a:solidFill>
                <a:latin typeface="Calibri"/>
                <a:ea typeface="Calibri"/>
                <a:cs typeface="Calibri"/>
                <a:sym typeface="Calibri"/>
              </a:rPr>
              <a:t>Credibilidad.</a:t>
            </a:r>
            <a:endParaRPr sz="1600">
              <a:solidFill>
                <a:schemeClr val="dk1"/>
              </a:solidFill>
              <a:latin typeface="Calibri"/>
              <a:ea typeface="Calibri"/>
              <a:cs typeface="Calibri"/>
              <a:sym typeface="Calibri"/>
            </a:endParaRPr>
          </a:p>
        </p:txBody>
      </p:sp>
      <p:sp>
        <p:nvSpPr>
          <p:cNvPr id="318" name="Google Shape;318;p20"/>
          <p:cNvSpPr/>
          <p:nvPr/>
        </p:nvSpPr>
        <p:spPr>
          <a:xfrm>
            <a:off x="503237" y="2877312"/>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714FA0"/>
                </a:solidFill>
                <a:latin typeface="Calibri"/>
                <a:ea typeface="Calibri"/>
                <a:cs typeface="Calibri"/>
                <a:sym typeface="Calibri"/>
              </a:rPr>
              <a:t>04</a:t>
            </a:r>
            <a:endParaRPr b="1" sz="2400">
              <a:solidFill>
                <a:srgbClr val="714FA0"/>
              </a:solidFill>
              <a:latin typeface="Calibri"/>
              <a:ea typeface="Calibri"/>
              <a:cs typeface="Calibri"/>
              <a:sym typeface="Calibri"/>
            </a:endParaRPr>
          </a:p>
        </p:txBody>
      </p:sp>
      <p:grpSp>
        <p:nvGrpSpPr>
          <p:cNvPr id="319" name="Google Shape;319;p20"/>
          <p:cNvGrpSpPr/>
          <p:nvPr/>
        </p:nvGrpSpPr>
        <p:grpSpPr>
          <a:xfrm>
            <a:off x="988866" y="3021991"/>
            <a:ext cx="140792" cy="140258"/>
            <a:chOff x="3427964" y="2244682"/>
            <a:chExt cx="225891" cy="225034"/>
          </a:xfrm>
        </p:grpSpPr>
        <p:sp>
          <p:nvSpPr>
            <p:cNvPr id="304" name="Google Shape;304;p20"/>
            <p:cNvSpPr/>
            <p:nvPr/>
          </p:nvSpPr>
          <p:spPr>
            <a:xfrm>
              <a:off x="3427964" y="2244682"/>
              <a:ext cx="225891" cy="225034"/>
            </a:xfrm>
            <a:prstGeom prst="ellipse">
              <a:avLst/>
            </a:prstGeom>
            <a:solidFill>
              <a:schemeClr val="lt1"/>
            </a:solidFill>
            <a:ln cap="flat" cmpd="sng" w="19050">
              <a:solidFill>
                <a:srgbClr val="714F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20" name="Google Shape;320;p20"/>
            <p:cNvSpPr/>
            <p:nvPr/>
          </p:nvSpPr>
          <p:spPr>
            <a:xfrm>
              <a:off x="3482167" y="2298680"/>
              <a:ext cx="117483" cy="117037"/>
            </a:xfrm>
            <a:prstGeom prst="ellipse">
              <a:avLst/>
            </a:prstGeom>
            <a:solidFill>
              <a:srgbClr val="714F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pic>
        <p:nvPicPr>
          <p:cNvPr id="321" name="Google Shape;321;p20"/>
          <p:cNvPicPr preferRelativeResize="0"/>
          <p:nvPr/>
        </p:nvPicPr>
        <p:blipFill rotWithShape="1">
          <a:blip r:embed="rId3">
            <a:alphaModFix/>
          </a:blip>
          <a:srcRect b="0" l="0" r="0" t="0"/>
          <a:stretch/>
        </p:blipFill>
        <p:spPr>
          <a:xfrm>
            <a:off x="3352800" y="1597025"/>
            <a:ext cx="5905421" cy="328243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21"/>
          <p:cNvSpPr txBox="1"/>
          <p:nvPr/>
        </p:nvSpPr>
        <p:spPr>
          <a:xfrm>
            <a:off x="507079" y="918402"/>
            <a:ext cx="3885534" cy="1985159"/>
          </a:xfrm>
          <a:prstGeom prst="rect">
            <a:avLst/>
          </a:prstGeom>
          <a:noFill/>
          <a:ln>
            <a:noFill/>
          </a:ln>
        </p:spPr>
        <p:txBody>
          <a:bodyPr anchorCtr="0" anchor="t" bIns="0" lIns="0" spcFirstLastPara="1" rIns="0" wrap="square" tIns="0">
            <a:spAutoFit/>
          </a:bodyPr>
          <a:lstStyle/>
          <a:p>
            <a:pPr indent="0" lvl="0" marL="3175" marR="0" rtl="0" algn="l">
              <a:spcBef>
                <a:spcPts val="0"/>
              </a:spcBef>
              <a:spcAft>
                <a:spcPts val="0"/>
              </a:spcAft>
              <a:buNone/>
            </a:pPr>
            <a:r>
              <a:rPr b="1" lang="es-ES" sz="1600">
                <a:solidFill>
                  <a:schemeClr val="dk1"/>
                </a:solidFill>
                <a:latin typeface="Calibri"/>
                <a:ea typeface="Calibri"/>
                <a:cs typeface="Calibri"/>
                <a:sym typeface="Calibri"/>
              </a:rPr>
              <a:t>DESIGNACIÓN </a:t>
            </a:r>
            <a:endParaRPr/>
          </a:p>
          <a:p>
            <a:pPr indent="0" lvl="0" marL="11725" marR="0" rtl="0" algn="l">
              <a:spcBef>
                <a:spcPts val="600"/>
              </a:spcBef>
              <a:spcAft>
                <a:spcPts val="0"/>
              </a:spcAft>
              <a:buNone/>
            </a:pPr>
            <a:r>
              <a:rPr lang="es-ES" sz="1600">
                <a:solidFill>
                  <a:schemeClr val="dk1"/>
                </a:solidFill>
                <a:latin typeface="Calibri"/>
                <a:ea typeface="Calibri"/>
                <a:cs typeface="Calibri"/>
                <a:sym typeface="Calibri"/>
              </a:rPr>
              <a:t>Vieira Cervera: “La forma de designación de los miembros del comité nos enfrenta a un dilema: designación directa por la más alta autoridad o elección por parte de los miembros de la organización”. </a:t>
            </a:r>
            <a:endParaRPr/>
          </a:p>
          <a:p>
            <a:pPr indent="0" lvl="0" marL="11725" marR="0" rtl="0" algn="l">
              <a:spcBef>
                <a:spcPts val="0"/>
              </a:spcBef>
              <a:spcAft>
                <a:spcPts val="0"/>
              </a:spcAft>
              <a:buNone/>
            </a:pPr>
            <a:r>
              <a:t/>
            </a:r>
            <a:endParaRPr sz="1600">
              <a:solidFill>
                <a:schemeClr val="dk1"/>
              </a:solidFill>
              <a:latin typeface="Calibri"/>
              <a:ea typeface="Calibri"/>
              <a:cs typeface="Calibri"/>
              <a:sym typeface="Calibri"/>
            </a:endParaRPr>
          </a:p>
          <a:p>
            <a:pPr indent="0" lvl="0" marL="11725" marR="0" rtl="0" algn="l">
              <a:spcBef>
                <a:spcPts val="0"/>
              </a:spcBef>
              <a:spcAft>
                <a:spcPts val="0"/>
              </a:spcAft>
              <a:buNone/>
            </a:pPr>
            <a:r>
              <a:rPr lang="es-ES" sz="1200">
                <a:solidFill>
                  <a:schemeClr val="dk1"/>
                </a:solidFill>
                <a:latin typeface="Calibri"/>
                <a:ea typeface="Calibri"/>
                <a:cs typeface="Calibri"/>
                <a:sym typeface="Calibri"/>
              </a:rPr>
              <a:t> </a:t>
            </a:r>
            <a:endParaRPr/>
          </a:p>
        </p:txBody>
      </p:sp>
      <p:sp>
        <p:nvSpPr>
          <p:cNvPr id="328" name="Google Shape;328;p21"/>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FORMACIÓN DE UN COMITÉ ÉTICO </a:t>
            </a:r>
            <a:endParaRPr/>
          </a:p>
        </p:txBody>
      </p:sp>
      <p:sp>
        <p:nvSpPr>
          <p:cNvPr id="329" name="Google Shape;329;p21"/>
          <p:cNvSpPr txBox="1"/>
          <p:nvPr/>
        </p:nvSpPr>
        <p:spPr>
          <a:xfrm flipH="1">
            <a:off x="4751388" y="4925875"/>
            <a:ext cx="3924299" cy="307777"/>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000">
                <a:solidFill>
                  <a:srgbClr val="262626"/>
                </a:solidFill>
                <a:latin typeface="Calibri"/>
                <a:ea typeface="Calibri"/>
                <a:cs typeface="Calibri"/>
                <a:sym typeface="Calibri"/>
              </a:rPr>
              <a:t>Hay dos formas de designar a los miembros de un comité de ética. </a:t>
            </a:r>
            <a:br>
              <a:rPr lang="es-ES" sz="1000">
                <a:solidFill>
                  <a:srgbClr val="262626"/>
                </a:solidFill>
                <a:latin typeface="Calibri"/>
                <a:ea typeface="Calibri"/>
                <a:cs typeface="Calibri"/>
                <a:sym typeface="Calibri"/>
              </a:rPr>
            </a:br>
            <a:r>
              <a:rPr lang="es-ES" sz="1000">
                <a:solidFill>
                  <a:schemeClr val="dk1"/>
                </a:solidFill>
                <a:latin typeface="Calibri"/>
                <a:ea typeface="Calibri"/>
                <a:cs typeface="Calibri"/>
                <a:sym typeface="Calibri"/>
              </a:rPr>
              <a:t>(Crédito: www.practicalbioethics.org)</a:t>
            </a:r>
            <a:endParaRPr/>
          </a:p>
        </p:txBody>
      </p:sp>
      <p:pic>
        <p:nvPicPr>
          <p:cNvPr id="330" name="Google Shape;330;p21"/>
          <p:cNvPicPr preferRelativeResize="0"/>
          <p:nvPr/>
        </p:nvPicPr>
        <p:blipFill rotWithShape="1">
          <a:blip r:embed="rId3">
            <a:alphaModFix/>
          </a:blip>
          <a:srcRect b="0" l="0" r="0" t="0"/>
          <a:stretch/>
        </p:blipFill>
        <p:spPr>
          <a:xfrm>
            <a:off x="4751387" y="481013"/>
            <a:ext cx="3924299" cy="439261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22"/>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FORMACIÓN DE UN COMITÉ ÉTICO </a:t>
            </a:r>
            <a:endParaRPr/>
          </a:p>
        </p:txBody>
      </p:sp>
      <p:sp>
        <p:nvSpPr>
          <p:cNvPr id="337" name="Google Shape;337;p22"/>
          <p:cNvSpPr txBox="1"/>
          <p:nvPr/>
        </p:nvSpPr>
        <p:spPr>
          <a:xfrm>
            <a:off x="506867" y="917364"/>
            <a:ext cx="6641185" cy="246221"/>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ES" sz="1600">
                <a:solidFill>
                  <a:srgbClr val="262626"/>
                </a:solidFill>
                <a:latin typeface="Calibri"/>
                <a:ea typeface="Calibri"/>
                <a:cs typeface="Calibri"/>
                <a:sym typeface="Calibri"/>
              </a:rPr>
              <a:t>FUNCIONES DE UN COMITÉ DE ÉTICA</a:t>
            </a:r>
            <a:endParaRPr sz="1100">
              <a:solidFill>
                <a:srgbClr val="262626"/>
              </a:solidFill>
              <a:latin typeface="Calibri"/>
              <a:ea typeface="Calibri"/>
              <a:cs typeface="Calibri"/>
              <a:sym typeface="Calibri"/>
            </a:endParaRPr>
          </a:p>
        </p:txBody>
      </p:sp>
      <p:sp>
        <p:nvSpPr>
          <p:cNvPr id="338" name="Google Shape;338;p22"/>
          <p:cNvSpPr/>
          <p:nvPr/>
        </p:nvSpPr>
        <p:spPr>
          <a:xfrm>
            <a:off x="1277712" y="1609849"/>
            <a:ext cx="5688696" cy="49244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600">
                <a:solidFill>
                  <a:schemeClr val="dk1"/>
                </a:solidFill>
                <a:latin typeface="Calibri"/>
                <a:ea typeface="Calibri"/>
                <a:cs typeface="Calibri"/>
                <a:sym typeface="Calibri"/>
              </a:rPr>
              <a:t>Promover la difusión y aplicación de los principios y normas éticas establecidas en el código. </a:t>
            </a:r>
            <a:endParaRPr sz="1600">
              <a:solidFill>
                <a:schemeClr val="dk1"/>
              </a:solidFill>
              <a:latin typeface="Calibri"/>
              <a:ea typeface="Calibri"/>
              <a:cs typeface="Calibri"/>
              <a:sym typeface="Calibri"/>
            </a:endParaRPr>
          </a:p>
        </p:txBody>
      </p:sp>
      <p:sp>
        <p:nvSpPr>
          <p:cNvPr id="339" name="Google Shape;339;p22"/>
          <p:cNvSpPr/>
          <p:nvPr/>
        </p:nvSpPr>
        <p:spPr>
          <a:xfrm>
            <a:off x="503237" y="1565010"/>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00B2C3"/>
                </a:solidFill>
                <a:latin typeface="Calibri"/>
                <a:ea typeface="Calibri"/>
                <a:cs typeface="Calibri"/>
                <a:sym typeface="Calibri"/>
              </a:rPr>
              <a:t>01</a:t>
            </a:r>
            <a:endParaRPr b="1" sz="2400">
              <a:solidFill>
                <a:srgbClr val="00B2C3"/>
              </a:solidFill>
              <a:latin typeface="Calibri"/>
              <a:ea typeface="Calibri"/>
              <a:cs typeface="Calibri"/>
              <a:sym typeface="Calibri"/>
            </a:endParaRPr>
          </a:p>
        </p:txBody>
      </p:sp>
      <p:cxnSp>
        <p:nvCxnSpPr>
          <p:cNvPr id="340" name="Google Shape;340;p22"/>
          <p:cNvCxnSpPr>
            <a:endCxn id="341" idx="0"/>
          </p:cNvCxnSpPr>
          <p:nvPr/>
        </p:nvCxnSpPr>
        <p:spPr>
          <a:xfrm>
            <a:off x="1059262" y="1809437"/>
            <a:ext cx="0" cy="2023500"/>
          </a:xfrm>
          <a:prstGeom prst="straightConnector1">
            <a:avLst/>
          </a:prstGeom>
          <a:noFill/>
          <a:ln cap="flat" cmpd="sng" w="12700">
            <a:solidFill>
              <a:srgbClr val="00B2C3"/>
            </a:solidFill>
            <a:prstDash val="solid"/>
            <a:round/>
            <a:headEnd len="sm" w="sm" type="none"/>
            <a:tailEnd len="sm" w="sm" type="none"/>
          </a:ln>
        </p:spPr>
      </p:cxnSp>
      <p:grpSp>
        <p:nvGrpSpPr>
          <p:cNvPr id="342" name="Google Shape;342;p22"/>
          <p:cNvGrpSpPr/>
          <p:nvPr/>
        </p:nvGrpSpPr>
        <p:grpSpPr>
          <a:xfrm>
            <a:off x="988866" y="1669049"/>
            <a:ext cx="140792" cy="140258"/>
            <a:chOff x="3427964" y="2244682"/>
            <a:chExt cx="225891" cy="225034"/>
          </a:xfrm>
        </p:grpSpPr>
        <p:sp>
          <p:nvSpPr>
            <p:cNvPr id="343" name="Google Shape;343;p22"/>
            <p:cNvSpPr/>
            <p:nvPr/>
          </p:nvSpPr>
          <p:spPr>
            <a:xfrm>
              <a:off x="3427964" y="2244682"/>
              <a:ext cx="225891" cy="225034"/>
            </a:xfrm>
            <a:prstGeom prst="ellipse">
              <a:avLst/>
            </a:prstGeom>
            <a:solidFill>
              <a:schemeClr val="lt1"/>
            </a:solidFill>
            <a:ln cap="flat" cmpd="sng" w="19050">
              <a:solidFill>
                <a:srgbClr val="00B2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44" name="Google Shape;344;p22"/>
            <p:cNvSpPr/>
            <p:nvPr/>
          </p:nvSpPr>
          <p:spPr>
            <a:xfrm>
              <a:off x="3482167" y="2298680"/>
              <a:ext cx="117483" cy="117037"/>
            </a:xfrm>
            <a:prstGeom prst="ellipse">
              <a:avLst/>
            </a:prstGeom>
            <a:solidFill>
              <a:srgbClr val="00B2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345" name="Google Shape;345;p22"/>
          <p:cNvSpPr/>
          <p:nvPr/>
        </p:nvSpPr>
        <p:spPr>
          <a:xfrm>
            <a:off x="1277712" y="2314771"/>
            <a:ext cx="5688696" cy="49244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600">
                <a:solidFill>
                  <a:schemeClr val="dk1"/>
                </a:solidFill>
                <a:latin typeface="Calibri"/>
                <a:ea typeface="Calibri"/>
                <a:cs typeface="Calibri"/>
                <a:sym typeface="Calibri"/>
              </a:rPr>
              <a:t>Evaluar los casos de conductas no éticas o incumplimiento de los referidos principios y normas, así como lo no contemplado. </a:t>
            </a:r>
            <a:endParaRPr sz="1600">
              <a:solidFill>
                <a:schemeClr val="dk1"/>
              </a:solidFill>
              <a:latin typeface="Calibri"/>
              <a:ea typeface="Calibri"/>
              <a:cs typeface="Calibri"/>
              <a:sym typeface="Calibri"/>
            </a:endParaRPr>
          </a:p>
        </p:txBody>
      </p:sp>
      <p:sp>
        <p:nvSpPr>
          <p:cNvPr id="346" name="Google Shape;346;p22"/>
          <p:cNvSpPr/>
          <p:nvPr/>
        </p:nvSpPr>
        <p:spPr>
          <a:xfrm>
            <a:off x="503237" y="2269932"/>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00B2C3"/>
                </a:solidFill>
                <a:latin typeface="Calibri"/>
                <a:ea typeface="Calibri"/>
                <a:cs typeface="Calibri"/>
                <a:sym typeface="Calibri"/>
              </a:rPr>
              <a:t>02</a:t>
            </a:r>
            <a:endParaRPr b="1" sz="2400">
              <a:solidFill>
                <a:srgbClr val="00B2C3"/>
              </a:solidFill>
              <a:latin typeface="Calibri"/>
              <a:ea typeface="Calibri"/>
              <a:cs typeface="Calibri"/>
              <a:sym typeface="Calibri"/>
            </a:endParaRPr>
          </a:p>
        </p:txBody>
      </p:sp>
      <p:grpSp>
        <p:nvGrpSpPr>
          <p:cNvPr id="347" name="Google Shape;347;p22"/>
          <p:cNvGrpSpPr/>
          <p:nvPr/>
        </p:nvGrpSpPr>
        <p:grpSpPr>
          <a:xfrm>
            <a:off x="988866" y="2373971"/>
            <a:ext cx="140792" cy="140258"/>
            <a:chOff x="3427964" y="2244682"/>
            <a:chExt cx="225891" cy="225034"/>
          </a:xfrm>
        </p:grpSpPr>
        <p:sp>
          <p:nvSpPr>
            <p:cNvPr id="348" name="Google Shape;348;p22"/>
            <p:cNvSpPr/>
            <p:nvPr/>
          </p:nvSpPr>
          <p:spPr>
            <a:xfrm>
              <a:off x="3427964" y="2244682"/>
              <a:ext cx="225891" cy="225034"/>
            </a:xfrm>
            <a:prstGeom prst="ellipse">
              <a:avLst/>
            </a:prstGeom>
            <a:solidFill>
              <a:schemeClr val="lt1"/>
            </a:solidFill>
            <a:ln cap="flat" cmpd="sng" w="19050">
              <a:solidFill>
                <a:srgbClr val="00B2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49" name="Google Shape;349;p22"/>
            <p:cNvSpPr/>
            <p:nvPr/>
          </p:nvSpPr>
          <p:spPr>
            <a:xfrm>
              <a:off x="3482167" y="2298680"/>
              <a:ext cx="117483" cy="117037"/>
            </a:xfrm>
            <a:prstGeom prst="ellipse">
              <a:avLst/>
            </a:prstGeom>
            <a:solidFill>
              <a:srgbClr val="00B2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350" name="Google Shape;350;p22"/>
          <p:cNvSpPr/>
          <p:nvPr/>
        </p:nvSpPr>
        <p:spPr>
          <a:xfrm>
            <a:off x="1277712" y="3024714"/>
            <a:ext cx="5365135" cy="49244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600">
                <a:solidFill>
                  <a:schemeClr val="dk1"/>
                </a:solidFill>
                <a:latin typeface="Calibri"/>
                <a:ea typeface="Calibri"/>
                <a:cs typeface="Calibri"/>
                <a:sym typeface="Calibri"/>
              </a:rPr>
              <a:t>Absolver las dudas que pudieran tener algunos de los integrantes de la organización.</a:t>
            </a:r>
            <a:endParaRPr sz="1600">
              <a:solidFill>
                <a:schemeClr val="dk1"/>
              </a:solidFill>
              <a:latin typeface="Calibri"/>
              <a:ea typeface="Calibri"/>
              <a:cs typeface="Calibri"/>
              <a:sym typeface="Calibri"/>
            </a:endParaRPr>
          </a:p>
        </p:txBody>
      </p:sp>
      <p:sp>
        <p:nvSpPr>
          <p:cNvPr id="351" name="Google Shape;351;p22"/>
          <p:cNvSpPr/>
          <p:nvPr/>
        </p:nvSpPr>
        <p:spPr>
          <a:xfrm>
            <a:off x="503237" y="2979875"/>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00B2C3"/>
                </a:solidFill>
                <a:latin typeface="Calibri"/>
                <a:ea typeface="Calibri"/>
                <a:cs typeface="Calibri"/>
                <a:sym typeface="Calibri"/>
              </a:rPr>
              <a:t>03</a:t>
            </a:r>
            <a:endParaRPr b="1" sz="2400">
              <a:solidFill>
                <a:srgbClr val="00B2C3"/>
              </a:solidFill>
              <a:latin typeface="Calibri"/>
              <a:ea typeface="Calibri"/>
              <a:cs typeface="Calibri"/>
              <a:sym typeface="Calibri"/>
            </a:endParaRPr>
          </a:p>
        </p:txBody>
      </p:sp>
      <p:grpSp>
        <p:nvGrpSpPr>
          <p:cNvPr id="352" name="Google Shape;352;p22"/>
          <p:cNvGrpSpPr/>
          <p:nvPr/>
        </p:nvGrpSpPr>
        <p:grpSpPr>
          <a:xfrm>
            <a:off x="988866" y="3083914"/>
            <a:ext cx="140792" cy="140258"/>
            <a:chOff x="3427964" y="2244682"/>
            <a:chExt cx="225891" cy="225034"/>
          </a:xfrm>
        </p:grpSpPr>
        <p:sp>
          <p:nvSpPr>
            <p:cNvPr id="353" name="Google Shape;353;p22"/>
            <p:cNvSpPr/>
            <p:nvPr/>
          </p:nvSpPr>
          <p:spPr>
            <a:xfrm>
              <a:off x="3427964" y="2244682"/>
              <a:ext cx="225891" cy="225034"/>
            </a:xfrm>
            <a:prstGeom prst="ellipse">
              <a:avLst/>
            </a:prstGeom>
            <a:solidFill>
              <a:schemeClr val="lt1"/>
            </a:solidFill>
            <a:ln cap="flat" cmpd="sng" w="19050">
              <a:solidFill>
                <a:srgbClr val="00B2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54" name="Google Shape;354;p22"/>
            <p:cNvSpPr/>
            <p:nvPr/>
          </p:nvSpPr>
          <p:spPr>
            <a:xfrm>
              <a:off x="3482167" y="2298680"/>
              <a:ext cx="117483" cy="117037"/>
            </a:xfrm>
            <a:prstGeom prst="ellipse">
              <a:avLst/>
            </a:prstGeom>
            <a:solidFill>
              <a:srgbClr val="00B2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355" name="Google Shape;355;p22"/>
          <p:cNvSpPr/>
          <p:nvPr/>
        </p:nvSpPr>
        <p:spPr>
          <a:xfrm>
            <a:off x="1277712" y="3773737"/>
            <a:ext cx="5392029" cy="738664"/>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600">
                <a:solidFill>
                  <a:schemeClr val="dk1"/>
                </a:solidFill>
                <a:latin typeface="Calibri"/>
                <a:ea typeface="Calibri"/>
                <a:cs typeface="Calibri"/>
                <a:sym typeface="Calibri"/>
              </a:rPr>
              <a:t>Efectuar las recomendaciones necesarias, de carácter individual o general, para propiciar el cambio de comportamiento requerido y el alineamiento con los objetivos institucionales.</a:t>
            </a:r>
            <a:endParaRPr sz="1600">
              <a:solidFill>
                <a:schemeClr val="dk1"/>
              </a:solidFill>
              <a:latin typeface="Calibri"/>
              <a:ea typeface="Calibri"/>
              <a:cs typeface="Calibri"/>
              <a:sym typeface="Calibri"/>
            </a:endParaRPr>
          </a:p>
        </p:txBody>
      </p:sp>
      <p:sp>
        <p:nvSpPr>
          <p:cNvPr id="356" name="Google Shape;356;p22"/>
          <p:cNvSpPr/>
          <p:nvPr/>
        </p:nvSpPr>
        <p:spPr>
          <a:xfrm>
            <a:off x="503237" y="3728898"/>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00B2C3"/>
                </a:solidFill>
                <a:latin typeface="Calibri"/>
                <a:ea typeface="Calibri"/>
                <a:cs typeface="Calibri"/>
                <a:sym typeface="Calibri"/>
              </a:rPr>
              <a:t>04</a:t>
            </a:r>
            <a:endParaRPr b="1" sz="2400">
              <a:solidFill>
                <a:srgbClr val="00B2C3"/>
              </a:solidFill>
              <a:latin typeface="Calibri"/>
              <a:ea typeface="Calibri"/>
              <a:cs typeface="Calibri"/>
              <a:sym typeface="Calibri"/>
            </a:endParaRPr>
          </a:p>
        </p:txBody>
      </p:sp>
      <p:grpSp>
        <p:nvGrpSpPr>
          <p:cNvPr id="357" name="Google Shape;357;p22"/>
          <p:cNvGrpSpPr/>
          <p:nvPr/>
        </p:nvGrpSpPr>
        <p:grpSpPr>
          <a:xfrm>
            <a:off x="988866" y="3832937"/>
            <a:ext cx="140792" cy="140258"/>
            <a:chOff x="3427964" y="2244682"/>
            <a:chExt cx="225891" cy="225034"/>
          </a:xfrm>
        </p:grpSpPr>
        <p:sp>
          <p:nvSpPr>
            <p:cNvPr id="341" name="Google Shape;341;p22"/>
            <p:cNvSpPr/>
            <p:nvPr/>
          </p:nvSpPr>
          <p:spPr>
            <a:xfrm>
              <a:off x="3427964" y="2244682"/>
              <a:ext cx="225891" cy="225034"/>
            </a:xfrm>
            <a:prstGeom prst="ellipse">
              <a:avLst/>
            </a:prstGeom>
            <a:solidFill>
              <a:schemeClr val="lt1"/>
            </a:solidFill>
            <a:ln cap="flat" cmpd="sng" w="19050">
              <a:solidFill>
                <a:srgbClr val="00B2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58" name="Google Shape;358;p22"/>
            <p:cNvSpPr/>
            <p:nvPr/>
          </p:nvSpPr>
          <p:spPr>
            <a:xfrm>
              <a:off x="3482167" y="2298680"/>
              <a:ext cx="117483" cy="117037"/>
            </a:xfrm>
            <a:prstGeom prst="ellipse">
              <a:avLst/>
            </a:prstGeom>
            <a:solidFill>
              <a:srgbClr val="00B2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23"/>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65" name="Google Shape;365;p23"/>
          <p:cNvSpPr txBox="1"/>
          <p:nvPr/>
        </p:nvSpPr>
        <p:spPr>
          <a:xfrm>
            <a:off x="1008061" y="3169972"/>
            <a:ext cx="5481229" cy="1329595"/>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lang="es-ES" sz="2400">
                <a:solidFill>
                  <a:schemeClr val="lt1"/>
                </a:solidFill>
                <a:latin typeface="Arial"/>
                <a:ea typeface="Arial"/>
                <a:cs typeface="Arial"/>
                <a:sym typeface="Arial"/>
              </a:rPr>
              <a:t>HABILIDADES A DESARROLLAR </a:t>
            </a:r>
            <a:br>
              <a:rPr lang="es-ES" sz="2400">
                <a:solidFill>
                  <a:schemeClr val="lt1"/>
                </a:solidFill>
                <a:latin typeface="Arial"/>
                <a:ea typeface="Arial"/>
                <a:cs typeface="Arial"/>
                <a:sym typeface="Arial"/>
              </a:rPr>
            </a:br>
            <a:r>
              <a:rPr lang="es-ES" sz="2400">
                <a:solidFill>
                  <a:schemeClr val="lt1"/>
                </a:solidFill>
                <a:latin typeface="Arial"/>
                <a:ea typeface="Arial"/>
                <a:cs typeface="Arial"/>
                <a:sym typeface="Arial"/>
              </a:rPr>
              <a:t>PARA SER UN PROFESIONAL ÉTICO: </a:t>
            </a:r>
            <a:r>
              <a:rPr b="1" lang="es-ES" sz="2400">
                <a:solidFill>
                  <a:schemeClr val="lt1"/>
                </a:solidFill>
                <a:latin typeface="Arial"/>
                <a:ea typeface="Arial"/>
                <a:cs typeface="Arial"/>
                <a:sym typeface="Arial"/>
              </a:rPr>
              <a:t>POLIVALENCIA, APERTURA, FLEXIBILIDAD Y ADAPTABILIDAD </a:t>
            </a:r>
            <a:endParaRPr/>
          </a:p>
        </p:txBody>
      </p:sp>
      <p:pic>
        <p:nvPicPr>
          <p:cNvPr id="366" name="Google Shape;366;p23"/>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pic>
        <p:nvPicPr>
          <p:cNvPr id="371" name="Google Shape;371;p24"/>
          <p:cNvPicPr preferRelativeResize="0"/>
          <p:nvPr/>
        </p:nvPicPr>
        <p:blipFill rotWithShape="1">
          <a:blip r:embed="rId3">
            <a:alphaModFix/>
          </a:blip>
          <a:srcRect b="0" l="0" r="0" t="0"/>
          <a:stretch/>
        </p:blipFill>
        <p:spPr>
          <a:xfrm>
            <a:off x="2295596" y="2229529"/>
            <a:ext cx="4618037" cy="2810555"/>
          </a:xfrm>
          <a:prstGeom prst="rect">
            <a:avLst/>
          </a:prstGeom>
          <a:noFill/>
          <a:ln>
            <a:noFill/>
          </a:ln>
        </p:spPr>
      </p:pic>
      <p:sp>
        <p:nvSpPr>
          <p:cNvPr id="372" name="Google Shape;372;p24"/>
          <p:cNvSpPr/>
          <p:nvPr/>
        </p:nvSpPr>
        <p:spPr>
          <a:xfrm>
            <a:off x="503237" y="377440"/>
            <a:ext cx="6830374"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HABILIDADES A DESARROLLAR PARA SER UN PROFESIONAL ÉTICO: POLIVALENCIA, APERTURA, FLEXIBILIDAD Y ADAPTABILIDAD </a:t>
            </a:r>
            <a:endParaRPr/>
          </a:p>
        </p:txBody>
      </p:sp>
      <p:sp>
        <p:nvSpPr>
          <p:cNvPr id="373" name="Google Shape;373;p24"/>
          <p:cNvSpPr/>
          <p:nvPr/>
        </p:nvSpPr>
        <p:spPr>
          <a:xfrm>
            <a:off x="503238" y="1306986"/>
            <a:ext cx="1515984" cy="419403"/>
          </a:xfrm>
          <a:prstGeom prst="roundRect">
            <a:avLst>
              <a:gd fmla="val 25751" name="adj"/>
            </a:avLst>
          </a:prstGeom>
          <a:solidFill>
            <a:srgbClr val="714FA0"/>
          </a:solidFill>
          <a:ln>
            <a:noFill/>
          </a:ln>
        </p:spPr>
        <p:txBody>
          <a:bodyPr anchorCtr="0" anchor="ctr" bIns="0" lIns="72000" spcFirstLastPara="1" rIns="0" wrap="square" tIns="0">
            <a:noAutofit/>
          </a:bodyPr>
          <a:lstStyle/>
          <a:p>
            <a:pPr indent="0" lvl="0" marL="0" marR="0" rtl="0" algn="ctr">
              <a:spcBef>
                <a:spcPts val="0"/>
              </a:spcBef>
              <a:spcAft>
                <a:spcPts val="0"/>
              </a:spcAft>
              <a:buNone/>
            </a:pPr>
            <a:r>
              <a:rPr b="1" lang="es-ES" sz="1400">
                <a:solidFill>
                  <a:schemeClr val="lt1"/>
                </a:solidFill>
                <a:latin typeface="Calibri"/>
                <a:ea typeface="Calibri"/>
                <a:cs typeface="Calibri"/>
                <a:sym typeface="Calibri"/>
              </a:rPr>
              <a:t>POLIVALENCIA</a:t>
            </a:r>
            <a:endParaRPr/>
          </a:p>
        </p:txBody>
      </p:sp>
      <p:sp>
        <p:nvSpPr>
          <p:cNvPr id="374" name="Google Shape;374;p24"/>
          <p:cNvSpPr/>
          <p:nvPr/>
        </p:nvSpPr>
        <p:spPr>
          <a:xfrm>
            <a:off x="2727348" y="1306986"/>
            <a:ext cx="1515984" cy="419403"/>
          </a:xfrm>
          <a:prstGeom prst="roundRect">
            <a:avLst>
              <a:gd fmla="val 27265" name="adj"/>
            </a:avLst>
          </a:prstGeom>
          <a:solidFill>
            <a:srgbClr val="EE4639"/>
          </a:solidFill>
          <a:ln>
            <a:noFill/>
          </a:ln>
        </p:spPr>
        <p:txBody>
          <a:bodyPr anchorCtr="0" anchor="ctr" bIns="0" lIns="72000" spcFirstLastPara="1" rIns="0" wrap="square" tIns="0">
            <a:noAutofit/>
          </a:bodyPr>
          <a:lstStyle/>
          <a:p>
            <a:pPr indent="0" lvl="0" marL="0" marR="0" rtl="0" algn="ctr">
              <a:spcBef>
                <a:spcPts val="0"/>
              </a:spcBef>
              <a:spcAft>
                <a:spcPts val="0"/>
              </a:spcAft>
              <a:buNone/>
            </a:pPr>
            <a:r>
              <a:rPr b="1" lang="es-ES" sz="1400">
                <a:solidFill>
                  <a:schemeClr val="lt1"/>
                </a:solidFill>
                <a:latin typeface="Calibri"/>
                <a:ea typeface="Calibri"/>
                <a:cs typeface="Calibri"/>
                <a:sym typeface="Calibri"/>
              </a:rPr>
              <a:t>APERTURA</a:t>
            </a:r>
            <a:endParaRPr/>
          </a:p>
        </p:txBody>
      </p:sp>
      <p:sp>
        <p:nvSpPr>
          <p:cNvPr id="375" name="Google Shape;375;p24"/>
          <p:cNvSpPr/>
          <p:nvPr/>
        </p:nvSpPr>
        <p:spPr>
          <a:xfrm>
            <a:off x="4927665" y="1306986"/>
            <a:ext cx="1515984" cy="419403"/>
          </a:xfrm>
          <a:prstGeom prst="roundRect">
            <a:avLst>
              <a:gd fmla="val 28779" name="adj"/>
            </a:avLst>
          </a:prstGeom>
          <a:solidFill>
            <a:srgbClr val="00B2C3"/>
          </a:solidFill>
          <a:ln>
            <a:noFill/>
          </a:ln>
        </p:spPr>
        <p:txBody>
          <a:bodyPr anchorCtr="0" anchor="ctr" bIns="0" lIns="72000" spcFirstLastPara="1" rIns="0" wrap="square" tIns="0">
            <a:noAutofit/>
          </a:bodyPr>
          <a:lstStyle/>
          <a:p>
            <a:pPr indent="0" lvl="0" marL="0" marR="0" rtl="0" algn="ctr">
              <a:spcBef>
                <a:spcPts val="0"/>
              </a:spcBef>
              <a:spcAft>
                <a:spcPts val="0"/>
              </a:spcAft>
              <a:buNone/>
            </a:pPr>
            <a:r>
              <a:rPr b="1" lang="es-ES" sz="1400">
                <a:solidFill>
                  <a:schemeClr val="lt1"/>
                </a:solidFill>
                <a:latin typeface="Calibri"/>
                <a:ea typeface="Calibri"/>
                <a:cs typeface="Calibri"/>
                <a:sym typeface="Calibri"/>
              </a:rPr>
              <a:t>FLEXIBILIDAD</a:t>
            </a:r>
            <a:endParaRPr/>
          </a:p>
        </p:txBody>
      </p:sp>
      <p:sp>
        <p:nvSpPr>
          <p:cNvPr id="376" name="Google Shape;376;p24"/>
          <p:cNvSpPr/>
          <p:nvPr/>
        </p:nvSpPr>
        <p:spPr>
          <a:xfrm>
            <a:off x="7159704" y="1306986"/>
            <a:ext cx="1515984" cy="419403"/>
          </a:xfrm>
          <a:prstGeom prst="roundRect">
            <a:avLst>
              <a:gd fmla="val 28022" name="adj"/>
            </a:avLst>
          </a:prstGeom>
          <a:solidFill>
            <a:srgbClr val="92C34D"/>
          </a:solidFill>
          <a:ln>
            <a:noFill/>
          </a:ln>
        </p:spPr>
        <p:txBody>
          <a:bodyPr anchorCtr="0" anchor="ctr" bIns="0" lIns="72000" spcFirstLastPara="1" rIns="0" wrap="square" tIns="0">
            <a:noAutofit/>
          </a:bodyPr>
          <a:lstStyle/>
          <a:p>
            <a:pPr indent="0" lvl="0" marL="0" marR="0" rtl="0" algn="ctr">
              <a:spcBef>
                <a:spcPts val="0"/>
              </a:spcBef>
              <a:spcAft>
                <a:spcPts val="0"/>
              </a:spcAft>
              <a:buNone/>
            </a:pPr>
            <a:r>
              <a:rPr b="1" lang="es-ES" sz="1400">
                <a:solidFill>
                  <a:schemeClr val="lt1"/>
                </a:solidFill>
                <a:latin typeface="Calibri"/>
                <a:ea typeface="Calibri"/>
                <a:cs typeface="Calibri"/>
                <a:sym typeface="Calibri"/>
              </a:rPr>
              <a:t>ADAPTABILIDAD</a:t>
            </a:r>
            <a:endParaRPr/>
          </a:p>
        </p:txBody>
      </p:sp>
      <p:sp>
        <p:nvSpPr>
          <p:cNvPr id="377" name="Google Shape;377;p24"/>
          <p:cNvSpPr/>
          <p:nvPr/>
        </p:nvSpPr>
        <p:spPr>
          <a:xfrm>
            <a:off x="2175598" y="1453375"/>
            <a:ext cx="406929" cy="239920"/>
          </a:xfrm>
          <a:prstGeom prst="rightArrow">
            <a:avLst>
              <a:gd fmla="val 50000" name="adj1"/>
              <a:gd fmla="val 50000" name="adj2"/>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400">
              <a:solidFill>
                <a:schemeClr val="lt1"/>
              </a:solidFill>
              <a:latin typeface="Arial"/>
              <a:ea typeface="Arial"/>
              <a:cs typeface="Arial"/>
              <a:sym typeface="Arial"/>
            </a:endParaRPr>
          </a:p>
        </p:txBody>
      </p:sp>
      <p:sp>
        <p:nvSpPr>
          <p:cNvPr id="378" name="Google Shape;378;p24"/>
          <p:cNvSpPr/>
          <p:nvPr/>
        </p:nvSpPr>
        <p:spPr>
          <a:xfrm>
            <a:off x="4382033" y="1453375"/>
            <a:ext cx="406929" cy="239920"/>
          </a:xfrm>
          <a:prstGeom prst="rightArrow">
            <a:avLst>
              <a:gd fmla="val 50000" name="adj1"/>
              <a:gd fmla="val 50000" name="adj2"/>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400">
              <a:solidFill>
                <a:schemeClr val="lt1"/>
              </a:solidFill>
              <a:latin typeface="Arial"/>
              <a:ea typeface="Arial"/>
              <a:cs typeface="Arial"/>
              <a:sym typeface="Arial"/>
            </a:endParaRPr>
          </a:p>
        </p:txBody>
      </p:sp>
      <p:sp>
        <p:nvSpPr>
          <p:cNvPr id="379" name="Google Shape;379;p24"/>
          <p:cNvSpPr/>
          <p:nvPr/>
        </p:nvSpPr>
        <p:spPr>
          <a:xfrm>
            <a:off x="6598212" y="1453375"/>
            <a:ext cx="406929" cy="239920"/>
          </a:xfrm>
          <a:prstGeom prst="rightArrow">
            <a:avLst>
              <a:gd fmla="val 50000" name="adj1"/>
              <a:gd fmla="val 50000" name="adj2"/>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400">
              <a:solidFill>
                <a:schemeClr val="lt1"/>
              </a:solidFill>
              <a:latin typeface="Arial"/>
              <a:ea typeface="Arial"/>
              <a:cs typeface="Arial"/>
              <a:sym typeface="Arial"/>
            </a:endParaRPr>
          </a:p>
        </p:txBody>
      </p:sp>
      <p:pic>
        <p:nvPicPr>
          <p:cNvPr id="380" name="Google Shape;380;p24"/>
          <p:cNvPicPr preferRelativeResize="0"/>
          <p:nvPr/>
        </p:nvPicPr>
        <p:blipFill rotWithShape="1">
          <a:blip r:embed="rId4">
            <a:alphaModFix/>
          </a:blip>
          <a:srcRect b="0" l="0" r="0" t="0"/>
          <a:stretch/>
        </p:blipFill>
        <p:spPr>
          <a:xfrm>
            <a:off x="3657794" y="2369541"/>
            <a:ext cx="827120" cy="2864447"/>
          </a:xfrm>
          <a:prstGeom prst="rect">
            <a:avLst/>
          </a:prstGeom>
          <a:noFill/>
          <a:ln>
            <a:noFill/>
          </a:ln>
        </p:spPr>
      </p:pic>
      <p:grpSp>
        <p:nvGrpSpPr>
          <p:cNvPr id="381" name="Google Shape;381;p24"/>
          <p:cNvGrpSpPr/>
          <p:nvPr/>
        </p:nvGrpSpPr>
        <p:grpSpPr>
          <a:xfrm>
            <a:off x="351427" y="1374815"/>
            <a:ext cx="322847" cy="283744"/>
            <a:chOff x="5892512" y="2805541"/>
            <a:chExt cx="459474" cy="403823"/>
          </a:xfrm>
        </p:grpSpPr>
        <p:sp>
          <p:nvSpPr>
            <p:cNvPr id="382" name="Google Shape;382;p24"/>
            <p:cNvSpPr/>
            <p:nvPr/>
          </p:nvSpPr>
          <p:spPr>
            <a:xfrm>
              <a:off x="5956277" y="2824919"/>
              <a:ext cx="395709" cy="376075"/>
            </a:xfrm>
            <a:prstGeom prst="ellipse">
              <a:avLst/>
            </a:prstGeom>
            <a:solidFill>
              <a:srgbClr val="543A7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sp>
          <p:nvSpPr>
            <p:cNvPr id="383" name="Google Shape;383;p24"/>
            <p:cNvSpPr/>
            <p:nvPr/>
          </p:nvSpPr>
          <p:spPr>
            <a:xfrm>
              <a:off x="5892512" y="280554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sp>
          <p:nvSpPr>
            <p:cNvPr id="384" name="Google Shape;384;p24"/>
            <p:cNvSpPr/>
            <p:nvPr/>
          </p:nvSpPr>
          <p:spPr>
            <a:xfrm rot="5400000">
              <a:off x="6076285" y="2946262"/>
              <a:ext cx="186870" cy="122381"/>
            </a:xfrm>
            <a:prstGeom prst="triangle">
              <a:avLst>
                <a:gd fmla="val 50000" name="adj"/>
              </a:avLst>
            </a:prstGeom>
            <a:solidFill>
              <a:srgbClr val="714F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grpSp>
      <p:grpSp>
        <p:nvGrpSpPr>
          <p:cNvPr id="385" name="Google Shape;385;p24"/>
          <p:cNvGrpSpPr/>
          <p:nvPr/>
        </p:nvGrpSpPr>
        <p:grpSpPr>
          <a:xfrm>
            <a:off x="2586090" y="1374815"/>
            <a:ext cx="322847" cy="283744"/>
            <a:chOff x="5892512" y="2805541"/>
            <a:chExt cx="459474" cy="403823"/>
          </a:xfrm>
        </p:grpSpPr>
        <p:sp>
          <p:nvSpPr>
            <p:cNvPr id="386" name="Google Shape;386;p24"/>
            <p:cNvSpPr/>
            <p:nvPr/>
          </p:nvSpPr>
          <p:spPr>
            <a:xfrm>
              <a:off x="5956277" y="2824919"/>
              <a:ext cx="395709" cy="376075"/>
            </a:xfrm>
            <a:prstGeom prst="ellipse">
              <a:avLst/>
            </a:prstGeom>
            <a:solidFill>
              <a:srgbClr val="BF392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sp>
          <p:nvSpPr>
            <p:cNvPr id="387" name="Google Shape;387;p24"/>
            <p:cNvSpPr/>
            <p:nvPr/>
          </p:nvSpPr>
          <p:spPr>
            <a:xfrm>
              <a:off x="5892512" y="280554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sp>
          <p:nvSpPr>
            <p:cNvPr id="388" name="Google Shape;388;p24"/>
            <p:cNvSpPr/>
            <p:nvPr/>
          </p:nvSpPr>
          <p:spPr>
            <a:xfrm rot="5400000">
              <a:off x="6076285" y="2946262"/>
              <a:ext cx="186870" cy="122381"/>
            </a:xfrm>
            <a:prstGeom prst="triangle">
              <a:avLst>
                <a:gd fmla="val 50000" name="adj"/>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grpSp>
      <p:grpSp>
        <p:nvGrpSpPr>
          <p:cNvPr id="389" name="Google Shape;389;p24"/>
          <p:cNvGrpSpPr/>
          <p:nvPr/>
        </p:nvGrpSpPr>
        <p:grpSpPr>
          <a:xfrm>
            <a:off x="4782101" y="1374815"/>
            <a:ext cx="322847" cy="283744"/>
            <a:chOff x="5892512" y="2805541"/>
            <a:chExt cx="459474" cy="403823"/>
          </a:xfrm>
        </p:grpSpPr>
        <p:sp>
          <p:nvSpPr>
            <p:cNvPr id="390" name="Google Shape;390;p24"/>
            <p:cNvSpPr/>
            <p:nvPr/>
          </p:nvSpPr>
          <p:spPr>
            <a:xfrm>
              <a:off x="5956277" y="2824919"/>
              <a:ext cx="395709" cy="376075"/>
            </a:xfrm>
            <a:prstGeom prst="ellipse">
              <a:avLst/>
            </a:prstGeom>
            <a:solidFill>
              <a:srgbClr val="00879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sp>
          <p:nvSpPr>
            <p:cNvPr id="391" name="Google Shape;391;p24"/>
            <p:cNvSpPr/>
            <p:nvPr/>
          </p:nvSpPr>
          <p:spPr>
            <a:xfrm>
              <a:off x="5892512" y="280554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sp>
          <p:nvSpPr>
            <p:cNvPr id="392" name="Google Shape;392;p24"/>
            <p:cNvSpPr/>
            <p:nvPr/>
          </p:nvSpPr>
          <p:spPr>
            <a:xfrm rot="5400000">
              <a:off x="6076285" y="2946262"/>
              <a:ext cx="186870" cy="122381"/>
            </a:xfrm>
            <a:prstGeom prst="triangle">
              <a:avLst>
                <a:gd fmla="val 50000" name="adj"/>
              </a:avLst>
            </a:prstGeom>
            <a:solidFill>
              <a:srgbClr val="00B2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grpSp>
      <p:grpSp>
        <p:nvGrpSpPr>
          <p:cNvPr id="393" name="Google Shape;393;p24"/>
          <p:cNvGrpSpPr/>
          <p:nvPr/>
        </p:nvGrpSpPr>
        <p:grpSpPr>
          <a:xfrm>
            <a:off x="7011636" y="1374815"/>
            <a:ext cx="322847" cy="283744"/>
            <a:chOff x="5892512" y="2805541"/>
            <a:chExt cx="459474" cy="403823"/>
          </a:xfrm>
        </p:grpSpPr>
        <p:sp>
          <p:nvSpPr>
            <p:cNvPr id="394" name="Google Shape;394;p24"/>
            <p:cNvSpPr/>
            <p:nvPr/>
          </p:nvSpPr>
          <p:spPr>
            <a:xfrm>
              <a:off x="5956277" y="2824919"/>
              <a:ext cx="395709" cy="376075"/>
            </a:xfrm>
            <a:prstGeom prst="ellipse">
              <a:avLst/>
            </a:prstGeom>
            <a:solidFill>
              <a:srgbClr val="78A24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sp>
          <p:nvSpPr>
            <p:cNvPr id="395" name="Google Shape;395;p24"/>
            <p:cNvSpPr/>
            <p:nvPr/>
          </p:nvSpPr>
          <p:spPr>
            <a:xfrm>
              <a:off x="5892512" y="280554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sp>
          <p:nvSpPr>
            <p:cNvPr id="396" name="Google Shape;396;p24"/>
            <p:cNvSpPr/>
            <p:nvPr/>
          </p:nvSpPr>
          <p:spPr>
            <a:xfrm rot="5400000">
              <a:off x="6076285" y="2946262"/>
              <a:ext cx="186870" cy="122381"/>
            </a:xfrm>
            <a:prstGeom prst="triangle">
              <a:avLst>
                <a:gd fmla="val 50000" name="adj"/>
              </a:avLst>
            </a:prstGeom>
            <a:solidFill>
              <a:srgbClr val="92C34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25"/>
          <p:cNvSpPr txBox="1"/>
          <p:nvPr/>
        </p:nvSpPr>
        <p:spPr>
          <a:xfrm>
            <a:off x="505052" y="1493526"/>
            <a:ext cx="3235007" cy="1723549"/>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lang="es-ES" sz="1600">
                <a:solidFill>
                  <a:schemeClr val="dk1"/>
                </a:solidFill>
                <a:latin typeface="Calibri"/>
                <a:ea typeface="Calibri"/>
                <a:cs typeface="Calibri"/>
                <a:sym typeface="Calibri"/>
              </a:rPr>
              <a:t>José Luis Lago explica que esta capacidad “se vincula con los atributos de la persona seleccionada, en virtud de los cuales pueda desempeñarse en diferentes funciones no necesariamente inherentes al puesto para el que ha sido designado". </a:t>
            </a:r>
            <a:endParaRPr/>
          </a:p>
        </p:txBody>
      </p:sp>
      <p:sp>
        <p:nvSpPr>
          <p:cNvPr id="403" name="Google Shape;403;p25"/>
          <p:cNvSpPr/>
          <p:nvPr/>
        </p:nvSpPr>
        <p:spPr>
          <a:xfrm>
            <a:off x="503237" y="377440"/>
            <a:ext cx="6830374"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HABILIDADES A DESARROLLAR PARA SER UN PROFESIONAL ÉTICO: POLIVALENCIA, APERTURA, FLEXIBILIDAD Y ADAPTABILIDAD </a:t>
            </a:r>
            <a:endParaRPr/>
          </a:p>
        </p:txBody>
      </p:sp>
      <p:sp>
        <p:nvSpPr>
          <p:cNvPr id="404" name="Google Shape;404;p25"/>
          <p:cNvSpPr txBox="1"/>
          <p:nvPr/>
        </p:nvSpPr>
        <p:spPr>
          <a:xfrm flipH="1">
            <a:off x="4751389" y="5080100"/>
            <a:ext cx="3924299" cy="15388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000">
                <a:solidFill>
                  <a:srgbClr val="000000"/>
                </a:solidFill>
                <a:latin typeface="Calibri"/>
                <a:ea typeface="Calibri"/>
                <a:cs typeface="Calibri"/>
                <a:sym typeface="Calibri"/>
              </a:rPr>
              <a:t>Polivalencia laboral. </a:t>
            </a:r>
            <a:r>
              <a:rPr lang="es-ES" sz="1000">
                <a:solidFill>
                  <a:schemeClr val="dk1"/>
                </a:solidFill>
                <a:latin typeface="Calibri"/>
                <a:ea typeface="Calibri"/>
                <a:cs typeface="Calibri"/>
                <a:sym typeface="Calibri"/>
              </a:rPr>
              <a:t>(Crédito: Dreamstime.com)</a:t>
            </a:r>
            <a:endParaRPr/>
          </a:p>
        </p:txBody>
      </p:sp>
      <p:pic>
        <p:nvPicPr>
          <p:cNvPr id="405" name="Google Shape;405;p25"/>
          <p:cNvPicPr preferRelativeResize="0"/>
          <p:nvPr/>
        </p:nvPicPr>
        <p:blipFill rotWithShape="1">
          <a:blip r:embed="rId3">
            <a:alphaModFix/>
          </a:blip>
          <a:srcRect b="0" l="0" r="0" t="0"/>
          <a:stretch/>
        </p:blipFill>
        <p:spPr>
          <a:xfrm>
            <a:off x="4751388" y="1140243"/>
            <a:ext cx="3632337" cy="3733382"/>
          </a:xfrm>
          <a:prstGeom prst="rect">
            <a:avLst/>
          </a:prstGeom>
          <a:noFill/>
          <a:ln>
            <a:noFill/>
          </a:ln>
        </p:spPr>
      </p:pic>
      <p:sp>
        <p:nvSpPr>
          <p:cNvPr id="406" name="Google Shape;406;p25"/>
          <p:cNvSpPr/>
          <p:nvPr/>
        </p:nvSpPr>
        <p:spPr>
          <a:xfrm>
            <a:off x="503237" y="915754"/>
            <a:ext cx="3240088" cy="345692"/>
          </a:xfrm>
          <a:prstGeom prst="roundRect">
            <a:avLst>
              <a:gd fmla="val 34682" name="adj"/>
            </a:avLst>
          </a:prstGeom>
          <a:solidFill>
            <a:srgbClr val="714FA0"/>
          </a:solidFill>
          <a:ln>
            <a:noFill/>
          </a:ln>
        </p:spPr>
        <p:txBody>
          <a:bodyPr anchorCtr="0" anchor="ctr" bIns="0" lIns="72000" spcFirstLastPara="1" rIns="0" wrap="square" tIns="0">
            <a:noAutofit/>
          </a:bodyPr>
          <a:lstStyle/>
          <a:p>
            <a:pPr indent="0" lvl="0" marL="0" marR="0" rtl="0" algn="ctr">
              <a:spcBef>
                <a:spcPts val="0"/>
              </a:spcBef>
              <a:spcAft>
                <a:spcPts val="0"/>
              </a:spcAft>
              <a:buNone/>
            </a:pPr>
            <a:r>
              <a:rPr b="1" lang="es-ES" sz="1400">
                <a:solidFill>
                  <a:schemeClr val="lt1"/>
                </a:solidFill>
                <a:latin typeface="Calibri"/>
                <a:ea typeface="Calibri"/>
                <a:cs typeface="Calibri"/>
                <a:sym typeface="Calibri"/>
              </a:rPr>
              <a:t>POLIVALENCIA</a:t>
            </a:r>
            <a:endParaRPr/>
          </a:p>
        </p:txBody>
      </p:sp>
      <p:grpSp>
        <p:nvGrpSpPr>
          <p:cNvPr id="407" name="Google Shape;407;p25"/>
          <p:cNvGrpSpPr/>
          <p:nvPr/>
        </p:nvGrpSpPr>
        <p:grpSpPr>
          <a:xfrm>
            <a:off x="354602" y="946728"/>
            <a:ext cx="322847" cy="283744"/>
            <a:chOff x="5892512" y="2805541"/>
            <a:chExt cx="459474" cy="403823"/>
          </a:xfrm>
        </p:grpSpPr>
        <p:sp>
          <p:nvSpPr>
            <p:cNvPr id="408" name="Google Shape;408;p25"/>
            <p:cNvSpPr/>
            <p:nvPr/>
          </p:nvSpPr>
          <p:spPr>
            <a:xfrm>
              <a:off x="5956277" y="2824919"/>
              <a:ext cx="395709" cy="376075"/>
            </a:xfrm>
            <a:prstGeom prst="ellipse">
              <a:avLst/>
            </a:prstGeom>
            <a:solidFill>
              <a:srgbClr val="543A7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sp>
          <p:nvSpPr>
            <p:cNvPr id="409" name="Google Shape;409;p25"/>
            <p:cNvSpPr/>
            <p:nvPr/>
          </p:nvSpPr>
          <p:spPr>
            <a:xfrm>
              <a:off x="5892512" y="280554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sp>
          <p:nvSpPr>
            <p:cNvPr id="410" name="Google Shape;410;p25"/>
            <p:cNvSpPr/>
            <p:nvPr/>
          </p:nvSpPr>
          <p:spPr>
            <a:xfrm rot="5400000">
              <a:off x="6076285" y="2946262"/>
              <a:ext cx="186870" cy="122381"/>
            </a:xfrm>
            <a:prstGeom prst="triangle">
              <a:avLst>
                <a:gd fmla="val 50000" name="adj"/>
              </a:avLst>
            </a:prstGeom>
            <a:solidFill>
              <a:srgbClr val="714F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grpSp>
        <p:nvGrpSpPr>
          <p:cNvPr id="415" name="Google Shape;415;p26"/>
          <p:cNvGrpSpPr/>
          <p:nvPr/>
        </p:nvGrpSpPr>
        <p:grpSpPr>
          <a:xfrm>
            <a:off x="2087745" y="1993900"/>
            <a:ext cx="4968510" cy="1954381"/>
            <a:chOff x="1530262" y="1606857"/>
            <a:chExt cx="4968510" cy="1954381"/>
          </a:xfrm>
        </p:grpSpPr>
        <p:sp>
          <p:nvSpPr>
            <p:cNvPr id="416" name="Google Shape;416;p26"/>
            <p:cNvSpPr txBox="1"/>
            <p:nvPr/>
          </p:nvSpPr>
          <p:spPr>
            <a:xfrm>
              <a:off x="2091532" y="1606857"/>
              <a:ext cx="4407240" cy="195438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ES" sz="2000">
                  <a:solidFill>
                    <a:srgbClr val="714FA0"/>
                  </a:solidFill>
                  <a:latin typeface="Calibri"/>
                  <a:ea typeface="Calibri"/>
                  <a:cs typeface="Calibri"/>
                  <a:sym typeface="Calibri"/>
                </a:rPr>
                <a:t>POLIVALENCIA</a:t>
              </a:r>
              <a:endParaRPr/>
            </a:p>
            <a:p>
              <a:pPr indent="0" lvl="0" marL="0" marR="0" rtl="0" algn="l">
                <a:spcBef>
                  <a:spcPts val="600"/>
                </a:spcBef>
                <a:spcAft>
                  <a:spcPts val="0"/>
                </a:spcAft>
                <a:buNone/>
              </a:pPr>
              <a:r>
                <a:rPr lang="es-ES" sz="2000">
                  <a:solidFill>
                    <a:schemeClr val="dk1"/>
                  </a:solidFill>
                  <a:latin typeface="Calibri"/>
                  <a:ea typeface="Calibri"/>
                  <a:cs typeface="Calibri"/>
                  <a:sym typeface="Calibri"/>
                </a:rPr>
                <a:t>Es una cualidad que remite a un individuo versátil, capaz de adaptarse con facilidad y rapidez a diversas funciones.</a:t>
              </a:r>
              <a:endParaRPr/>
            </a:p>
            <a:p>
              <a:pPr indent="0" lvl="0" marL="0" marR="0" rtl="0" algn="l">
                <a:spcBef>
                  <a:spcPts val="600"/>
                </a:spcBef>
                <a:spcAft>
                  <a:spcPts val="0"/>
                </a:spcAft>
                <a:buNone/>
              </a:pPr>
              <a:r>
                <a:t/>
              </a:r>
              <a:endParaRPr sz="2000">
                <a:solidFill>
                  <a:schemeClr val="dk1"/>
                </a:solidFill>
                <a:latin typeface="Calibri"/>
                <a:ea typeface="Calibri"/>
                <a:cs typeface="Calibri"/>
                <a:sym typeface="Calibri"/>
              </a:endParaRPr>
            </a:p>
            <a:p>
              <a:pPr indent="0" lvl="0" marL="0" marR="0" rtl="0" algn="r">
                <a:spcBef>
                  <a:spcPts val="600"/>
                </a:spcBef>
                <a:spcAft>
                  <a:spcPts val="0"/>
                </a:spcAft>
                <a:buNone/>
              </a:pPr>
              <a:r>
                <a:rPr lang="es-ES" sz="1200">
                  <a:solidFill>
                    <a:schemeClr val="dk1"/>
                  </a:solidFill>
                  <a:latin typeface="Calibri"/>
                  <a:ea typeface="Calibri"/>
                  <a:cs typeface="Calibri"/>
                  <a:sym typeface="Calibri"/>
                </a:rPr>
                <a:t> </a:t>
              </a:r>
              <a:endParaRPr/>
            </a:p>
          </p:txBody>
        </p:sp>
        <p:pic>
          <p:nvPicPr>
            <p:cNvPr id="417" name="Google Shape;417;p26"/>
            <p:cNvPicPr preferRelativeResize="0"/>
            <p:nvPr/>
          </p:nvPicPr>
          <p:blipFill rotWithShape="1">
            <a:blip r:embed="rId3">
              <a:alphaModFix/>
            </a:blip>
            <a:srcRect b="0" l="0" r="0" t="0"/>
            <a:stretch/>
          </p:blipFill>
          <p:spPr>
            <a:xfrm>
              <a:off x="1530262" y="1894078"/>
              <a:ext cx="411788" cy="338400"/>
            </a:xfrm>
            <a:prstGeom prst="rect">
              <a:avLst/>
            </a:prstGeom>
            <a:noFill/>
            <a:ln>
              <a:noFill/>
            </a:ln>
          </p:spPr>
        </p:pic>
        <p:pic>
          <p:nvPicPr>
            <p:cNvPr id="418" name="Google Shape;418;p26"/>
            <p:cNvPicPr preferRelativeResize="0"/>
            <p:nvPr/>
          </p:nvPicPr>
          <p:blipFill rotWithShape="1">
            <a:blip r:embed="rId3">
              <a:alphaModFix/>
            </a:blip>
            <a:srcRect b="0" l="0" r="0" t="0"/>
            <a:stretch/>
          </p:blipFill>
          <p:spPr>
            <a:xfrm rot="10800000">
              <a:off x="5196559" y="2692513"/>
              <a:ext cx="411788" cy="338400"/>
            </a:xfrm>
            <a:prstGeom prst="rect">
              <a:avLst/>
            </a:prstGeom>
            <a:noFill/>
            <a:ln>
              <a:noFill/>
            </a:ln>
          </p:spPr>
        </p:pic>
      </p:grpSp>
      <p:sp>
        <p:nvSpPr>
          <p:cNvPr id="419" name="Google Shape;419;p26"/>
          <p:cNvSpPr/>
          <p:nvPr/>
        </p:nvSpPr>
        <p:spPr>
          <a:xfrm>
            <a:off x="503237" y="377440"/>
            <a:ext cx="6830374"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HABILIDADES A DESARROLLAR PARA SER UN PROFESIONAL ÉTICO: POLIVALENCIA, APERTURA, FLEXIBILIDAD Y ADAPTABILIDAD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27"/>
          <p:cNvSpPr txBox="1"/>
          <p:nvPr/>
        </p:nvSpPr>
        <p:spPr>
          <a:xfrm>
            <a:off x="508128" y="1493611"/>
            <a:ext cx="3105929" cy="1723549"/>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lang="es-ES" sz="1600">
                <a:solidFill>
                  <a:schemeClr val="dk1"/>
                </a:solidFill>
                <a:latin typeface="Calibri"/>
                <a:ea typeface="Calibri"/>
                <a:cs typeface="Calibri"/>
                <a:sym typeface="Calibri"/>
              </a:rPr>
              <a:t>Lytras y Sicilia señalan que “</a:t>
            </a:r>
            <a:r>
              <a:rPr i="1" lang="es-ES" sz="1600">
                <a:solidFill>
                  <a:schemeClr val="dk1"/>
                </a:solidFill>
                <a:latin typeface="Calibri"/>
                <a:ea typeface="Calibri"/>
                <a:cs typeface="Calibri"/>
                <a:sym typeface="Calibri"/>
              </a:rPr>
              <a:t>Abierto</a:t>
            </a:r>
            <a:r>
              <a:rPr lang="es-ES" sz="1600">
                <a:solidFill>
                  <a:schemeClr val="dk1"/>
                </a:solidFill>
                <a:latin typeface="Calibri"/>
                <a:ea typeface="Calibri"/>
                <a:cs typeface="Calibri"/>
                <a:sym typeface="Calibri"/>
              </a:rPr>
              <a:t> es una palabra importante en el mundo actual. En lenguaje común, </a:t>
            </a:r>
            <a:r>
              <a:rPr i="1" lang="es-ES" sz="1600">
                <a:solidFill>
                  <a:schemeClr val="dk1"/>
                </a:solidFill>
                <a:latin typeface="Calibri"/>
                <a:ea typeface="Calibri"/>
                <a:cs typeface="Calibri"/>
                <a:sym typeface="Calibri"/>
              </a:rPr>
              <a:t>abierto</a:t>
            </a:r>
            <a:r>
              <a:rPr lang="es-ES" sz="1600">
                <a:solidFill>
                  <a:schemeClr val="dk1"/>
                </a:solidFill>
                <a:latin typeface="Calibri"/>
                <a:ea typeface="Calibri"/>
                <a:cs typeface="Calibri"/>
                <a:sym typeface="Calibri"/>
              </a:rPr>
              <a:t> significa ‘que no está cerrado’, o ‘que es accesible’, como por ejemplo una puerta abierta”. </a:t>
            </a:r>
            <a:endParaRPr/>
          </a:p>
          <a:p>
            <a:pPr indent="0" lvl="0" marL="11725" marR="0" rtl="0" algn="l">
              <a:spcBef>
                <a:spcPts val="0"/>
              </a:spcBef>
              <a:spcAft>
                <a:spcPts val="0"/>
              </a:spcAft>
              <a:buNone/>
            </a:pPr>
            <a:r>
              <a:t/>
            </a:r>
            <a:endParaRPr sz="1600">
              <a:solidFill>
                <a:schemeClr val="dk1"/>
              </a:solidFill>
              <a:latin typeface="Calibri"/>
              <a:ea typeface="Calibri"/>
              <a:cs typeface="Calibri"/>
              <a:sym typeface="Calibri"/>
            </a:endParaRPr>
          </a:p>
        </p:txBody>
      </p:sp>
      <p:sp>
        <p:nvSpPr>
          <p:cNvPr id="426" name="Google Shape;426;p27"/>
          <p:cNvSpPr/>
          <p:nvPr/>
        </p:nvSpPr>
        <p:spPr>
          <a:xfrm>
            <a:off x="503237" y="377440"/>
            <a:ext cx="6830374"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HABILIDADES A DESARROLLAR PARA SER UN PROFESIONAL ÉTICO: POLIVALENCIA, APERTURA, FLEXIBILIDAD Y ADAPTABILIDAD </a:t>
            </a:r>
            <a:endParaRPr/>
          </a:p>
        </p:txBody>
      </p:sp>
      <p:sp>
        <p:nvSpPr>
          <p:cNvPr id="427" name="Google Shape;427;p27"/>
          <p:cNvSpPr txBox="1"/>
          <p:nvPr/>
        </p:nvSpPr>
        <p:spPr>
          <a:xfrm flipH="1">
            <a:off x="4071793" y="5081476"/>
            <a:ext cx="3924299" cy="15388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000">
                <a:solidFill>
                  <a:srgbClr val="000000"/>
                </a:solidFill>
                <a:latin typeface="Calibri"/>
                <a:ea typeface="Calibri"/>
                <a:cs typeface="Calibri"/>
                <a:sym typeface="Calibri"/>
              </a:rPr>
              <a:t>Apertura laboral. </a:t>
            </a:r>
            <a:r>
              <a:rPr lang="es-ES" sz="1000">
                <a:solidFill>
                  <a:schemeClr val="dk1"/>
                </a:solidFill>
                <a:latin typeface="Calibri"/>
                <a:ea typeface="Calibri"/>
                <a:cs typeface="Calibri"/>
                <a:sym typeface="Calibri"/>
              </a:rPr>
              <a:t>(Crédito: universidadescr.com)</a:t>
            </a:r>
            <a:endParaRPr/>
          </a:p>
        </p:txBody>
      </p:sp>
      <p:pic>
        <p:nvPicPr>
          <p:cNvPr id="428" name="Google Shape;428;p27"/>
          <p:cNvPicPr preferRelativeResize="0"/>
          <p:nvPr/>
        </p:nvPicPr>
        <p:blipFill rotWithShape="1">
          <a:blip r:embed="rId3">
            <a:alphaModFix/>
          </a:blip>
          <a:srcRect b="0" l="0" r="0" t="0"/>
          <a:stretch/>
        </p:blipFill>
        <p:spPr>
          <a:xfrm>
            <a:off x="4067175" y="917703"/>
            <a:ext cx="5076825" cy="3955922"/>
          </a:xfrm>
          <a:prstGeom prst="rect">
            <a:avLst/>
          </a:prstGeom>
          <a:noFill/>
          <a:ln>
            <a:noFill/>
          </a:ln>
        </p:spPr>
      </p:pic>
      <p:sp>
        <p:nvSpPr>
          <p:cNvPr id="429" name="Google Shape;429;p27"/>
          <p:cNvSpPr/>
          <p:nvPr/>
        </p:nvSpPr>
        <p:spPr>
          <a:xfrm>
            <a:off x="503237" y="915754"/>
            <a:ext cx="3240088" cy="345692"/>
          </a:xfrm>
          <a:prstGeom prst="roundRect">
            <a:avLst>
              <a:gd fmla="val 34682" name="adj"/>
            </a:avLst>
          </a:prstGeom>
          <a:solidFill>
            <a:srgbClr val="EE4639"/>
          </a:solidFill>
          <a:ln>
            <a:noFill/>
          </a:ln>
        </p:spPr>
        <p:txBody>
          <a:bodyPr anchorCtr="0" anchor="ctr" bIns="0" lIns="72000" spcFirstLastPara="1" rIns="0" wrap="square" tIns="0">
            <a:noAutofit/>
          </a:bodyPr>
          <a:lstStyle/>
          <a:p>
            <a:pPr indent="0" lvl="0" marL="0" marR="0" rtl="0" algn="ctr">
              <a:spcBef>
                <a:spcPts val="0"/>
              </a:spcBef>
              <a:spcAft>
                <a:spcPts val="0"/>
              </a:spcAft>
              <a:buNone/>
            </a:pPr>
            <a:r>
              <a:rPr b="1" lang="es-ES" sz="1400">
                <a:solidFill>
                  <a:schemeClr val="lt1"/>
                </a:solidFill>
                <a:latin typeface="Calibri"/>
                <a:ea typeface="Calibri"/>
                <a:cs typeface="Calibri"/>
                <a:sym typeface="Calibri"/>
              </a:rPr>
              <a:t>APERTURA</a:t>
            </a:r>
            <a:endParaRPr b="1" sz="1400">
              <a:solidFill>
                <a:schemeClr val="lt1"/>
              </a:solidFill>
              <a:latin typeface="Calibri"/>
              <a:ea typeface="Calibri"/>
              <a:cs typeface="Calibri"/>
              <a:sym typeface="Calibri"/>
            </a:endParaRPr>
          </a:p>
        </p:txBody>
      </p:sp>
      <p:grpSp>
        <p:nvGrpSpPr>
          <p:cNvPr id="430" name="Google Shape;430;p27"/>
          <p:cNvGrpSpPr/>
          <p:nvPr/>
        </p:nvGrpSpPr>
        <p:grpSpPr>
          <a:xfrm>
            <a:off x="354602" y="946728"/>
            <a:ext cx="322847" cy="283744"/>
            <a:chOff x="5892512" y="2805541"/>
            <a:chExt cx="459474" cy="403823"/>
          </a:xfrm>
        </p:grpSpPr>
        <p:sp>
          <p:nvSpPr>
            <p:cNvPr id="431" name="Google Shape;431;p27"/>
            <p:cNvSpPr/>
            <p:nvPr/>
          </p:nvSpPr>
          <p:spPr>
            <a:xfrm>
              <a:off x="5956277" y="2824919"/>
              <a:ext cx="395709" cy="376075"/>
            </a:xfrm>
            <a:prstGeom prst="ellipse">
              <a:avLst/>
            </a:prstGeom>
            <a:solidFill>
              <a:srgbClr val="BF392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sp>
          <p:nvSpPr>
            <p:cNvPr id="432" name="Google Shape;432;p27"/>
            <p:cNvSpPr/>
            <p:nvPr/>
          </p:nvSpPr>
          <p:spPr>
            <a:xfrm>
              <a:off x="5892512" y="280554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sp>
          <p:nvSpPr>
            <p:cNvPr id="433" name="Google Shape;433;p27"/>
            <p:cNvSpPr/>
            <p:nvPr/>
          </p:nvSpPr>
          <p:spPr>
            <a:xfrm rot="5400000">
              <a:off x="6076285" y="2946262"/>
              <a:ext cx="186870" cy="122381"/>
            </a:xfrm>
            <a:prstGeom prst="triangle">
              <a:avLst>
                <a:gd fmla="val 50000" name="adj"/>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28"/>
          <p:cNvSpPr/>
          <p:nvPr/>
        </p:nvSpPr>
        <p:spPr>
          <a:xfrm>
            <a:off x="503237" y="377440"/>
            <a:ext cx="6830374"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HABILIDADES A DESARROLLAR PARA SER UN PROFESIONAL ÉTICO: POLIVALENCIA, APERTURA, FLEXIBILIDAD Y ADAPTABILIDAD </a:t>
            </a:r>
            <a:endParaRPr/>
          </a:p>
        </p:txBody>
      </p:sp>
      <p:sp>
        <p:nvSpPr>
          <p:cNvPr id="440" name="Google Shape;440;p28"/>
          <p:cNvSpPr txBox="1"/>
          <p:nvPr/>
        </p:nvSpPr>
        <p:spPr>
          <a:xfrm>
            <a:off x="2526270" y="1984926"/>
            <a:ext cx="4990353" cy="193899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ES" sz="1800">
                <a:solidFill>
                  <a:srgbClr val="EE4639"/>
                </a:solidFill>
                <a:latin typeface="Calibri"/>
                <a:ea typeface="Calibri"/>
                <a:cs typeface="Calibri"/>
                <a:sym typeface="Calibri"/>
              </a:rPr>
              <a:t>Apertura </a:t>
            </a:r>
            <a:r>
              <a:rPr lang="es-ES" sz="1800">
                <a:solidFill>
                  <a:schemeClr val="dk1"/>
                </a:solidFill>
                <a:latin typeface="Calibri"/>
                <a:ea typeface="Calibri"/>
                <a:cs typeface="Calibri"/>
                <a:sym typeface="Calibri"/>
              </a:rPr>
              <a:t>también significa un cambio y una evolución con la contribución potencial de cualquier persona. Es especialmente importante que nosotros, como miembros actuales, nos impliquemos y seamos activos a la hora de captar la atención y conseguir la colaboración de personas entusiastas que quieran encabezar alguna iniciativa.</a:t>
            </a:r>
            <a:endParaRPr sz="1200">
              <a:solidFill>
                <a:srgbClr val="262626"/>
              </a:solidFill>
              <a:latin typeface="Calibri"/>
              <a:ea typeface="Calibri"/>
              <a:cs typeface="Calibri"/>
              <a:sym typeface="Calibri"/>
            </a:endParaRPr>
          </a:p>
        </p:txBody>
      </p:sp>
      <p:pic>
        <p:nvPicPr>
          <p:cNvPr id="441" name="Google Shape;441;p28"/>
          <p:cNvPicPr preferRelativeResize="0"/>
          <p:nvPr/>
        </p:nvPicPr>
        <p:blipFill rotWithShape="1">
          <a:blip r:embed="rId3">
            <a:alphaModFix/>
          </a:blip>
          <a:srcRect b="0" l="0" r="0" t="0"/>
          <a:stretch/>
        </p:blipFill>
        <p:spPr>
          <a:xfrm>
            <a:off x="1914402" y="1849872"/>
            <a:ext cx="411788" cy="338400"/>
          </a:xfrm>
          <a:prstGeom prst="rect">
            <a:avLst/>
          </a:prstGeom>
          <a:noFill/>
          <a:ln>
            <a:noFill/>
          </a:ln>
        </p:spPr>
      </p:pic>
      <p:pic>
        <p:nvPicPr>
          <p:cNvPr id="442" name="Google Shape;442;p28"/>
          <p:cNvPicPr preferRelativeResize="0"/>
          <p:nvPr/>
        </p:nvPicPr>
        <p:blipFill rotWithShape="1">
          <a:blip r:embed="rId3">
            <a:alphaModFix/>
          </a:blip>
          <a:srcRect b="0" l="0" r="0" t="0"/>
          <a:stretch/>
        </p:blipFill>
        <p:spPr>
          <a:xfrm rot="10800000">
            <a:off x="5224303" y="3716644"/>
            <a:ext cx="411788" cy="3384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29"/>
          <p:cNvSpPr txBox="1"/>
          <p:nvPr/>
        </p:nvSpPr>
        <p:spPr>
          <a:xfrm>
            <a:off x="506413" y="1856216"/>
            <a:ext cx="3236912" cy="3200876"/>
          </a:xfrm>
          <a:prstGeom prst="rect">
            <a:avLst/>
          </a:prstGeom>
          <a:noFill/>
          <a:ln>
            <a:noFill/>
          </a:ln>
        </p:spPr>
        <p:txBody>
          <a:bodyPr anchorCtr="0" anchor="t" bIns="0" lIns="0" spcFirstLastPara="1" rIns="0" wrap="square" tIns="0">
            <a:spAutoFit/>
          </a:bodyPr>
          <a:lstStyle/>
          <a:p>
            <a:pPr indent="-180975" lvl="0" marL="184150" marR="0" rtl="0" algn="l">
              <a:spcBef>
                <a:spcPts val="0"/>
              </a:spcBef>
              <a:spcAft>
                <a:spcPts val="0"/>
              </a:spcAft>
              <a:buClr>
                <a:schemeClr val="dk1"/>
              </a:buClr>
              <a:buSzPts val="1600"/>
              <a:buFont typeface="Arial"/>
              <a:buChar char="•"/>
            </a:pPr>
            <a:r>
              <a:rPr lang="es-ES" sz="1600">
                <a:solidFill>
                  <a:schemeClr val="dk1"/>
                </a:solidFill>
                <a:latin typeface="Calibri"/>
                <a:ea typeface="Calibri"/>
                <a:cs typeface="Calibri"/>
                <a:sym typeface="Calibri"/>
              </a:rPr>
              <a:t>De acuerdo a Brian J. Reed, “la adaptabilidad implica capacidades cognitivas y de comportamiento con respecto a: (1) mantener la conciencia situacional y reconocer cuándo se necesitan cambios de comportamiento. (2) cambiar el comportamiento de una manera que produzca un funcionamiento organizacional más efectivo y (3) evaluar el resultado y hacer ajustes adicionales, según sea necesario, para lograr los resultados deseados”. </a:t>
            </a:r>
            <a:endParaRPr/>
          </a:p>
        </p:txBody>
      </p:sp>
      <p:sp>
        <p:nvSpPr>
          <p:cNvPr id="449" name="Google Shape;449;p29"/>
          <p:cNvSpPr/>
          <p:nvPr/>
        </p:nvSpPr>
        <p:spPr>
          <a:xfrm>
            <a:off x="503237" y="377440"/>
            <a:ext cx="6830374"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HABILIDADES A DESARROLLAR PARA SER UN PROFESIONAL ÉTICO: POLIVALENCIA, APERTURA, FLEXIBILIDAD Y ADAPTABILIDAD </a:t>
            </a:r>
            <a:endParaRPr/>
          </a:p>
        </p:txBody>
      </p:sp>
      <p:sp>
        <p:nvSpPr>
          <p:cNvPr id="450" name="Google Shape;450;p29"/>
          <p:cNvSpPr txBox="1"/>
          <p:nvPr/>
        </p:nvSpPr>
        <p:spPr>
          <a:xfrm flipH="1">
            <a:off x="4072039" y="5075256"/>
            <a:ext cx="3924299" cy="15388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000">
                <a:solidFill>
                  <a:srgbClr val="000000"/>
                </a:solidFill>
                <a:latin typeface="Calibri"/>
                <a:ea typeface="Calibri"/>
                <a:cs typeface="Calibri"/>
                <a:sym typeface="Calibri"/>
              </a:rPr>
              <a:t>Adaptabilidad laboral. </a:t>
            </a:r>
            <a:r>
              <a:rPr lang="es-ES" sz="1000">
                <a:solidFill>
                  <a:schemeClr val="dk1"/>
                </a:solidFill>
                <a:latin typeface="Calibri"/>
                <a:ea typeface="Calibri"/>
                <a:cs typeface="Calibri"/>
                <a:sym typeface="Calibri"/>
              </a:rPr>
              <a:t>(Crédito: www.lifehack.org)</a:t>
            </a:r>
            <a:endParaRPr/>
          </a:p>
        </p:txBody>
      </p:sp>
      <p:pic>
        <p:nvPicPr>
          <p:cNvPr id="451" name="Google Shape;451;p29"/>
          <p:cNvPicPr preferRelativeResize="0"/>
          <p:nvPr/>
        </p:nvPicPr>
        <p:blipFill rotWithShape="1">
          <a:blip r:embed="rId3">
            <a:alphaModFix/>
          </a:blip>
          <a:srcRect b="0" l="0" r="0" t="0"/>
          <a:stretch/>
        </p:blipFill>
        <p:spPr>
          <a:xfrm>
            <a:off x="4067175" y="912814"/>
            <a:ext cx="5079796" cy="3960812"/>
          </a:xfrm>
          <a:prstGeom prst="rect">
            <a:avLst/>
          </a:prstGeom>
          <a:noFill/>
          <a:ln>
            <a:noFill/>
          </a:ln>
        </p:spPr>
      </p:pic>
      <p:sp>
        <p:nvSpPr>
          <p:cNvPr id="452" name="Google Shape;452;p29"/>
          <p:cNvSpPr/>
          <p:nvPr/>
        </p:nvSpPr>
        <p:spPr>
          <a:xfrm>
            <a:off x="503237" y="915754"/>
            <a:ext cx="3240088" cy="345692"/>
          </a:xfrm>
          <a:prstGeom prst="roundRect">
            <a:avLst>
              <a:gd fmla="val 34682" name="adj"/>
            </a:avLst>
          </a:prstGeom>
          <a:solidFill>
            <a:srgbClr val="00B2C3"/>
          </a:solidFill>
          <a:ln>
            <a:noFill/>
          </a:ln>
        </p:spPr>
        <p:txBody>
          <a:bodyPr anchorCtr="0" anchor="ctr" bIns="0" lIns="72000" spcFirstLastPara="1" rIns="0" wrap="square" tIns="0">
            <a:noAutofit/>
          </a:bodyPr>
          <a:lstStyle/>
          <a:p>
            <a:pPr indent="0" lvl="0" marL="0" marR="0" rtl="0" algn="ctr">
              <a:spcBef>
                <a:spcPts val="0"/>
              </a:spcBef>
              <a:spcAft>
                <a:spcPts val="0"/>
              </a:spcAft>
              <a:buNone/>
            </a:pPr>
            <a:r>
              <a:rPr b="1" lang="es-ES" sz="1400">
                <a:solidFill>
                  <a:schemeClr val="lt1"/>
                </a:solidFill>
                <a:latin typeface="Calibri"/>
                <a:ea typeface="Calibri"/>
                <a:cs typeface="Calibri"/>
                <a:sym typeface="Calibri"/>
              </a:rPr>
              <a:t>FLEXIBILIDAD</a:t>
            </a:r>
            <a:endParaRPr/>
          </a:p>
        </p:txBody>
      </p:sp>
      <p:grpSp>
        <p:nvGrpSpPr>
          <p:cNvPr id="453" name="Google Shape;453;p29"/>
          <p:cNvGrpSpPr/>
          <p:nvPr/>
        </p:nvGrpSpPr>
        <p:grpSpPr>
          <a:xfrm>
            <a:off x="357777" y="946728"/>
            <a:ext cx="322847" cy="283744"/>
            <a:chOff x="5892512" y="2805541"/>
            <a:chExt cx="459474" cy="403823"/>
          </a:xfrm>
        </p:grpSpPr>
        <p:sp>
          <p:nvSpPr>
            <p:cNvPr id="454" name="Google Shape;454;p29"/>
            <p:cNvSpPr/>
            <p:nvPr/>
          </p:nvSpPr>
          <p:spPr>
            <a:xfrm>
              <a:off x="5956277" y="2824919"/>
              <a:ext cx="395709" cy="376075"/>
            </a:xfrm>
            <a:prstGeom prst="ellipse">
              <a:avLst/>
            </a:prstGeom>
            <a:solidFill>
              <a:srgbClr val="00879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sp>
          <p:nvSpPr>
            <p:cNvPr id="455" name="Google Shape;455;p29"/>
            <p:cNvSpPr/>
            <p:nvPr/>
          </p:nvSpPr>
          <p:spPr>
            <a:xfrm>
              <a:off x="5892512" y="280554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sp>
          <p:nvSpPr>
            <p:cNvPr id="456" name="Google Shape;456;p29"/>
            <p:cNvSpPr/>
            <p:nvPr/>
          </p:nvSpPr>
          <p:spPr>
            <a:xfrm rot="5400000">
              <a:off x="6076285" y="2946262"/>
              <a:ext cx="186870" cy="122381"/>
            </a:xfrm>
            <a:prstGeom prst="triangle">
              <a:avLst>
                <a:gd fmla="val 50000" name="adj"/>
              </a:avLst>
            </a:prstGeom>
            <a:solidFill>
              <a:srgbClr val="00B2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grpSp>
      <p:sp>
        <p:nvSpPr>
          <p:cNvPr id="457" name="Google Shape;457;p29"/>
          <p:cNvSpPr/>
          <p:nvPr/>
        </p:nvSpPr>
        <p:spPr>
          <a:xfrm>
            <a:off x="503237" y="1326889"/>
            <a:ext cx="3240088" cy="345692"/>
          </a:xfrm>
          <a:prstGeom prst="roundRect">
            <a:avLst>
              <a:gd fmla="val 34682" name="adj"/>
            </a:avLst>
          </a:prstGeom>
          <a:solidFill>
            <a:srgbClr val="92C34D"/>
          </a:solidFill>
          <a:ln>
            <a:noFill/>
          </a:ln>
        </p:spPr>
        <p:txBody>
          <a:bodyPr anchorCtr="0" anchor="ctr" bIns="0" lIns="72000" spcFirstLastPara="1" rIns="0" wrap="square" tIns="0">
            <a:noAutofit/>
          </a:bodyPr>
          <a:lstStyle/>
          <a:p>
            <a:pPr indent="0" lvl="0" marL="0" marR="0" rtl="0" algn="ctr">
              <a:spcBef>
                <a:spcPts val="0"/>
              </a:spcBef>
              <a:spcAft>
                <a:spcPts val="0"/>
              </a:spcAft>
              <a:buNone/>
            </a:pPr>
            <a:r>
              <a:rPr b="1" lang="es-ES" sz="1400">
                <a:solidFill>
                  <a:schemeClr val="lt1"/>
                </a:solidFill>
                <a:latin typeface="Calibri"/>
                <a:ea typeface="Calibri"/>
                <a:cs typeface="Calibri"/>
                <a:sym typeface="Calibri"/>
              </a:rPr>
              <a:t>ADAPTABILIDAD</a:t>
            </a:r>
            <a:endParaRPr b="1" sz="1400">
              <a:solidFill>
                <a:schemeClr val="lt1"/>
              </a:solidFill>
              <a:latin typeface="Calibri"/>
              <a:ea typeface="Calibri"/>
              <a:cs typeface="Calibri"/>
              <a:sym typeface="Calibri"/>
            </a:endParaRPr>
          </a:p>
        </p:txBody>
      </p:sp>
      <p:grpSp>
        <p:nvGrpSpPr>
          <p:cNvPr id="458" name="Google Shape;458;p29"/>
          <p:cNvGrpSpPr/>
          <p:nvPr/>
        </p:nvGrpSpPr>
        <p:grpSpPr>
          <a:xfrm>
            <a:off x="357777" y="1357863"/>
            <a:ext cx="322847" cy="283744"/>
            <a:chOff x="5892512" y="2805541"/>
            <a:chExt cx="459474" cy="403823"/>
          </a:xfrm>
        </p:grpSpPr>
        <p:sp>
          <p:nvSpPr>
            <p:cNvPr id="459" name="Google Shape;459;p29"/>
            <p:cNvSpPr/>
            <p:nvPr/>
          </p:nvSpPr>
          <p:spPr>
            <a:xfrm>
              <a:off x="5956277" y="2824919"/>
              <a:ext cx="395709" cy="376075"/>
            </a:xfrm>
            <a:prstGeom prst="ellipse">
              <a:avLst/>
            </a:prstGeom>
            <a:solidFill>
              <a:srgbClr val="78A24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sp>
          <p:nvSpPr>
            <p:cNvPr id="460" name="Google Shape;460;p29"/>
            <p:cNvSpPr/>
            <p:nvPr/>
          </p:nvSpPr>
          <p:spPr>
            <a:xfrm>
              <a:off x="5892512" y="280554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sp>
          <p:nvSpPr>
            <p:cNvPr id="461" name="Google Shape;461;p29"/>
            <p:cNvSpPr/>
            <p:nvPr/>
          </p:nvSpPr>
          <p:spPr>
            <a:xfrm rot="5400000">
              <a:off x="6076285" y="2946262"/>
              <a:ext cx="186870" cy="122381"/>
            </a:xfrm>
            <a:prstGeom prst="triangle">
              <a:avLst>
                <a:gd fmla="val 50000" name="adj"/>
              </a:avLst>
            </a:prstGeom>
            <a:solidFill>
              <a:srgbClr val="92C34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3"/>
          <p:cNvSpPr/>
          <p:nvPr/>
        </p:nvSpPr>
        <p:spPr>
          <a:xfrm>
            <a:off x="6918960" y="5364480"/>
            <a:ext cx="2133600" cy="22445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3" name="Google Shape;73;p3"/>
          <p:cNvSpPr txBox="1"/>
          <p:nvPr/>
        </p:nvSpPr>
        <p:spPr>
          <a:xfrm>
            <a:off x="1282298" y="918372"/>
            <a:ext cx="5636661" cy="3016210"/>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lang="es-ES" sz="1400">
                <a:solidFill>
                  <a:srgbClr val="262626"/>
                </a:solidFill>
                <a:latin typeface="Calibri"/>
                <a:ea typeface="Calibri"/>
                <a:cs typeface="Calibri"/>
                <a:sym typeface="Calibri"/>
              </a:rPr>
              <a:t>Durante esta sesión: </a:t>
            </a:r>
            <a:endParaRPr/>
          </a:p>
          <a:p>
            <a:pPr indent="0" lvl="0" marL="11725" marR="0" rtl="0" algn="l">
              <a:spcBef>
                <a:spcPts val="0"/>
              </a:spcBef>
              <a:spcAft>
                <a:spcPts val="0"/>
              </a:spcAft>
              <a:buNone/>
            </a:pPr>
            <a:r>
              <a:t/>
            </a:r>
            <a:endParaRPr sz="1400">
              <a:solidFill>
                <a:srgbClr val="262626"/>
              </a:solidFill>
              <a:latin typeface="Calibri"/>
              <a:ea typeface="Calibri"/>
              <a:cs typeface="Calibri"/>
              <a:sym typeface="Calibri"/>
            </a:endParaRPr>
          </a:p>
          <a:p>
            <a:pPr indent="-184150" lvl="0" marL="184150" marR="0" rtl="0" algn="l">
              <a:spcBef>
                <a:spcPts val="0"/>
              </a:spcBef>
              <a:spcAft>
                <a:spcPts val="0"/>
              </a:spcAft>
              <a:buClr>
                <a:srgbClr val="ED4342"/>
              </a:buClr>
              <a:buSzPts val="1400"/>
              <a:buFont typeface="Arial"/>
              <a:buChar char="•"/>
            </a:pPr>
            <a:r>
              <a:rPr b="1" lang="es-ES" sz="1400">
                <a:solidFill>
                  <a:srgbClr val="262626"/>
                </a:solidFill>
                <a:latin typeface="Calibri"/>
                <a:ea typeface="Calibri"/>
                <a:cs typeface="Calibri"/>
                <a:sym typeface="Calibri"/>
              </a:rPr>
              <a:t>Aprenderás qué es la organización profesional</a:t>
            </a:r>
            <a:r>
              <a:rPr lang="es-ES" sz="1400">
                <a:solidFill>
                  <a:srgbClr val="262626"/>
                </a:solidFill>
                <a:latin typeface="Calibri"/>
                <a:ea typeface="Calibri"/>
                <a:cs typeface="Calibri"/>
                <a:sym typeface="Calibri"/>
              </a:rPr>
              <a:t> con principios éticos. </a:t>
            </a:r>
            <a:endParaRPr/>
          </a:p>
          <a:p>
            <a:pPr indent="-95250" lvl="0" marL="184150" marR="0" rtl="0" algn="l">
              <a:spcBef>
                <a:spcPts val="0"/>
              </a:spcBef>
              <a:spcAft>
                <a:spcPts val="0"/>
              </a:spcAft>
              <a:buClr>
                <a:srgbClr val="ED4342"/>
              </a:buClr>
              <a:buSzPts val="1400"/>
              <a:buFont typeface="Arial"/>
              <a:buNone/>
            </a:pPr>
            <a:r>
              <a:t/>
            </a:r>
            <a:endParaRPr sz="1400">
              <a:solidFill>
                <a:srgbClr val="262626"/>
              </a:solidFill>
              <a:latin typeface="Calibri"/>
              <a:ea typeface="Calibri"/>
              <a:cs typeface="Calibri"/>
              <a:sym typeface="Calibri"/>
            </a:endParaRPr>
          </a:p>
          <a:p>
            <a:pPr indent="-184150" lvl="0" marL="184150" marR="0" rtl="0" algn="l">
              <a:spcBef>
                <a:spcPts val="0"/>
              </a:spcBef>
              <a:spcAft>
                <a:spcPts val="0"/>
              </a:spcAft>
              <a:buClr>
                <a:srgbClr val="ED4342"/>
              </a:buClr>
              <a:buSzPts val="1400"/>
              <a:buFont typeface="Arial"/>
              <a:buChar char="•"/>
            </a:pPr>
            <a:r>
              <a:rPr b="1" lang="es-ES" sz="1400">
                <a:solidFill>
                  <a:srgbClr val="262626"/>
                </a:solidFill>
                <a:latin typeface="Calibri"/>
                <a:ea typeface="Calibri"/>
                <a:cs typeface="Calibri"/>
                <a:sym typeface="Calibri"/>
              </a:rPr>
              <a:t>Sabrás qué es un perfil ético profesional. </a:t>
            </a:r>
            <a:endParaRPr/>
          </a:p>
          <a:p>
            <a:pPr indent="-95250" lvl="0" marL="184150" marR="0" rtl="0" algn="l">
              <a:spcBef>
                <a:spcPts val="0"/>
              </a:spcBef>
              <a:spcAft>
                <a:spcPts val="0"/>
              </a:spcAft>
              <a:buClr>
                <a:srgbClr val="ED4342"/>
              </a:buClr>
              <a:buSzPts val="1400"/>
              <a:buFont typeface="Arial"/>
              <a:buNone/>
            </a:pPr>
            <a:r>
              <a:t/>
            </a:r>
            <a:endParaRPr sz="1400">
              <a:solidFill>
                <a:srgbClr val="262626"/>
              </a:solidFill>
              <a:latin typeface="Calibri"/>
              <a:ea typeface="Calibri"/>
              <a:cs typeface="Calibri"/>
              <a:sym typeface="Calibri"/>
            </a:endParaRPr>
          </a:p>
          <a:p>
            <a:pPr indent="-184150" lvl="0" marL="184150" marR="0" rtl="0" algn="l">
              <a:spcBef>
                <a:spcPts val="0"/>
              </a:spcBef>
              <a:spcAft>
                <a:spcPts val="0"/>
              </a:spcAft>
              <a:buClr>
                <a:srgbClr val="ED4342"/>
              </a:buClr>
              <a:buSzPts val="1400"/>
              <a:buFont typeface="Arial"/>
              <a:buChar char="•"/>
            </a:pPr>
            <a:r>
              <a:rPr b="1" lang="es-ES" sz="1400">
                <a:solidFill>
                  <a:srgbClr val="262626"/>
                </a:solidFill>
                <a:latin typeface="Calibri"/>
                <a:ea typeface="Calibri"/>
                <a:cs typeface="Calibri"/>
                <a:sym typeface="Calibri"/>
              </a:rPr>
              <a:t>Conocerás qué es un código de ética, </a:t>
            </a:r>
            <a:r>
              <a:rPr lang="es-ES" sz="1400">
                <a:solidFill>
                  <a:srgbClr val="262626"/>
                </a:solidFill>
                <a:latin typeface="Calibri"/>
                <a:ea typeface="Calibri"/>
                <a:cs typeface="Calibri"/>
                <a:sym typeface="Calibri"/>
              </a:rPr>
              <a:t>sus características y beneficios. </a:t>
            </a:r>
            <a:endParaRPr/>
          </a:p>
          <a:p>
            <a:pPr indent="-95250" lvl="0" marL="184150" marR="0" rtl="0" algn="l">
              <a:spcBef>
                <a:spcPts val="0"/>
              </a:spcBef>
              <a:spcAft>
                <a:spcPts val="0"/>
              </a:spcAft>
              <a:buClr>
                <a:srgbClr val="ED4342"/>
              </a:buClr>
              <a:buSzPts val="1400"/>
              <a:buFont typeface="Arial"/>
              <a:buNone/>
            </a:pPr>
            <a:r>
              <a:t/>
            </a:r>
            <a:endParaRPr sz="1400">
              <a:solidFill>
                <a:srgbClr val="262626"/>
              </a:solidFill>
              <a:latin typeface="Calibri"/>
              <a:ea typeface="Calibri"/>
              <a:cs typeface="Calibri"/>
              <a:sym typeface="Calibri"/>
            </a:endParaRPr>
          </a:p>
          <a:p>
            <a:pPr indent="-184150" lvl="0" marL="184150" marR="0" rtl="0" algn="l">
              <a:spcBef>
                <a:spcPts val="0"/>
              </a:spcBef>
              <a:spcAft>
                <a:spcPts val="0"/>
              </a:spcAft>
              <a:buClr>
                <a:srgbClr val="ED4342"/>
              </a:buClr>
              <a:buSzPts val="1400"/>
              <a:buFont typeface="Arial"/>
              <a:buChar char="•"/>
            </a:pPr>
            <a:r>
              <a:rPr lang="es-ES" sz="1400">
                <a:solidFill>
                  <a:srgbClr val="262626"/>
                </a:solidFill>
                <a:latin typeface="Calibri"/>
                <a:ea typeface="Calibri"/>
                <a:cs typeface="Calibri"/>
                <a:sym typeface="Calibri"/>
              </a:rPr>
              <a:t>Entenderás cómo se conforma un comité ético. </a:t>
            </a:r>
            <a:endParaRPr/>
          </a:p>
          <a:p>
            <a:pPr indent="-95250" lvl="0" marL="184150" marR="0" rtl="0" algn="l">
              <a:spcBef>
                <a:spcPts val="0"/>
              </a:spcBef>
              <a:spcAft>
                <a:spcPts val="0"/>
              </a:spcAft>
              <a:buClr>
                <a:srgbClr val="ED4342"/>
              </a:buClr>
              <a:buSzPts val="1400"/>
              <a:buFont typeface="Arial"/>
              <a:buNone/>
            </a:pPr>
            <a:r>
              <a:t/>
            </a:r>
            <a:endParaRPr b="1" sz="1400">
              <a:solidFill>
                <a:srgbClr val="262626"/>
              </a:solidFill>
              <a:latin typeface="Calibri"/>
              <a:ea typeface="Calibri"/>
              <a:cs typeface="Calibri"/>
              <a:sym typeface="Calibri"/>
            </a:endParaRPr>
          </a:p>
          <a:p>
            <a:pPr indent="-184150" lvl="0" marL="184150" marR="0" rtl="0" algn="l">
              <a:spcBef>
                <a:spcPts val="0"/>
              </a:spcBef>
              <a:spcAft>
                <a:spcPts val="0"/>
              </a:spcAft>
              <a:buClr>
                <a:srgbClr val="ED4342"/>
              </a:buClr>
              <a:buSzPts val="1400"/>
              <a:buFont typeface="Arial"/>
              <a:buChar char="•"/>
            </a:pPr>
            <a:r>
              <a:rPr b="1" lang="es-ES" sz="1400">
                <a:solidFill>
                  <a:srgbClr val="262626"/>
                </a:solidFill>
                <a:latin typeface="Calibri"/>
                <a:ea typeface="Calibri"/>
                <a:cs typeface="Calibri"/>
                <a:sym typeface="Calibri"/>
              </a:rPr>
              <a:t>Identificarás habilidades a desarrollar </a:t>
            </a:r>
            <a:r>
              <a:rPr lang="es-ES" sz="1400">
                <a:solidFill>
                  <a:srgbClr val="262626"/>
                </a:solidFill>
                <a:latin typeface="Calibri"/>
                <a:ea typeface="Calibri"/>
                <a:cs typeface="Calibri"/>
                <a:sym typeface="Calibri"/>
              </a:rPr>
              <a:t>para ser un profesional ético: </a:t>
            </a:r>
            <a:r>
              <a:rPr b="1" lang="es-ES" sz="1400">
                <a:solidFill>
                  <a:srgbClr val="262626"/>
                </a:solidFill>
                <a:latin typeface="Calibri"/>
                <a:ea typeface="Calibri"/>
                <a:cs typeface="Calibri"/>
                <a:sym typeface="Calibri"/>
              </a:rPr>
              <a:t>polivalencia, apertura, flexibilidad y adaptabilidad.</a:t>
            </a:r>
            <a:endParaRPr/>
          </a:p>
          <a:p>
            <a:pPr indent="-95250" lvl="0" marL="184150" marR="0" rtl="0" algn="l">
              <a:spcBef>
                <a:spcPts val="0"/>
              </a:spcBef>
              <a:spcAft>
                <a:spcPts val="0"/>
              </a:spcAft>
              <a:buClr>
                <a:srgbClr val="ED4342"/>
              </a:buClr>
              <a:buSzPts val="1400"/>
              <a:buFont typeface="Arial"/>
              <a:buNone/>
            </a:pPr>
            <a:r>
              <a:t/>
            </a:r>
            <a:endParaRPr sz="1400">
              <a:solidFill>
                <a:srgbClr val="262626"/>
              </a:solidFill>
              <a:latin typeface="Calibri"/>
              <a:ea typeface="Calibri"/>
              <a:cs typeface="Calibri"/>
              <a:sym typeface="Calibri"/>
            </a:endParaRPr>
          </a:p>
          <a:p>
            <a:pPr indent="-184150" lvl="0" marL="184150" marR="0" rtl="0" algn="l">
              <a:spcBef>
                <a:spcPts val="0"/>
              </a:spcBef>
              <a:spcAft>
                <a:spcPts val="0"/>
              </a:spcAft>
              <a:buClr>
                <a:srgbClr val="ED4342"/>
              </a:buClr>
              <a:buSzPts val="1400"/>
              <a:buFont typeface="Arial"/>
              <a:buChar char="•"/>
            </a:pPr>
            <a:r>
              <a:rPr b="1" lang="es-ES" sz="1400">
                <a:solidFill>
                  <a:srgbClr val="262626"/>
                </a:solidFill>
                <a:latin typeface="Calibri"/>
                <a:ea typeface="Calibri"/>
                <a:cs typeface="Calibri"/>
                <a:sym typeface="Calibri"/>
              </a:rPr>
              <a:t>Comprenderás cómo las áreas de actuación se </a:t>
            </a:r>
            <a:r>
              <a:rPr lang="es-ES" sz="1400">
                <a:solidFill>
                  <a:srgbClr val="262626"/>
                </a:solidFill>
                <a:latin typeface="Calibri"/>
                <a:ea typeface="Calibri"/>
                <a:cs typeface="Calibri"/>
                <a:sym typeface="Calibri"/>
              </a:rPr>
              <a:t>aplican con ética profesional. </a:t>
            </a:r>
            <a:endParaRPr sz="1400">
              <a:solidFill>
                <a:srgbClr val="262626"/>
              </a:solidFill>
              <a:latin typeface="Calibri"/>
              <a:ea typeface="Calibri"/>
              <a:cs typeface="Calibri"/>
              <a:sym typeface="Calibri"/>
            </a:endParaRPr>
          </a:p>
        </p:txBody>
      </p:sp>
      <p:pic>
        <p:nvPicPr>
          <p:cNvPr id="74" name="Google Shape;74;p3"/>
          <p:cNvPicPr preferRelativeResize="0"/>
          <p:nvPr/>
        </p:nvPicPr>
        <p:blipFill rotWithShape="1">
          <a:blip r:embed="rId3">
            <a:alphaModFix/>
          </a:blip>
          <a:srcRect b="0" l="0" r="0" t="0"/>
          <a:stretch/>
        </p:blipFill>
        <p:spPr>
          <a:xfrm>
            <a:off x="1010839" y="954885"/>
            <a:ext cx="117851" cy="121369"/>
          </a:xfrm>
          <a:prstGeom prst="rect">
            <a:avLst/>
          </a:prstGeom>
          <a:noFill/>
          <a:ln>
            <a:noFill/>
          </a:ln>
        </p:spPr>
      </p:pic>
      <p:sp>
        <p:nvSpPr>
          <p:cNvPr id="75" name="Google Shape;75;p3"/>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76" name="Google Shape;76;p3"/>
          <p:cNvPicPr preferRelativeResize="0"/>
          <p:nvPr/>
        </p:nvPicPr>
        <p:blipFill rotWithShape="1">
          <a:blip r:embed="rId4">
            <a:alphaModFix amt="42000"/>
          </a:blip>
          <a:srcRect b="0" l="0" r="0" t="0"/>
          <a:stretch/>
        </p:blipFill>
        <p:spPr>
          <a:xfrm>
            <a:off x="6986661" y="3052731"/>
            <a:ext cx="1689027" cy="2181257"/>
          </a:xfrm>
          <a:prstGeom prst="rect">
            <a:avLst/>
          </a:prstGeom>
          <a:noFill/>
          <a:ln>
            <a:noFill/>
          </a:ln>
        </p:spPr>
      </p:pic>
      <p:sp>
        <p:nvSpPr>
          <p:cNvPr id="77" name="Google Shape;77;p3"/>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8" name="Google Shape;78;p3"/>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INTRODUCCIÓN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30"/>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68" name="Google Shape;468;p30"/>
          <p:cNvSpPr txBox="1"/>
          <p:nvPr/>
        </p:nvSpPr>
        <p:spPr>
          <a:xfrm>
            <a:off x="1008061" y="3169972"/>
            <a:ext cx="5481229"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lang="es-ES" sz="2800">
                <a:solidFill>
                  <a:schemeClr val="lt1"/>
                </a:solidFill>
                <a:latin typeface="Arial"/>
                <a:ea typeface="Arial"/>
                <a:cs typeface="Arial"/>
                <a:sym typeface="Arial"/>
              </a:rPr>
              <a:t>ÁREAS DE ACTUACIÓN CON </a:t>
            </a:r>
            <a:r>
              <a:rPr b="1" lang="es-ES" sz="2800">
                <a:solidFill>
                  <a:schemeClr val="lt1"/>
                </a:solidFill>
                <a:latin typeface="Arial"/>
                <a:ea typeface="Arial"/>
                <a:cs typeface="Arial"/>
                <a:sym typeface="Arial"/>
              </a:rPr>
              <a:t>ÉTICA PROFESIONAL</a:t>
            </a:r>
            <a:endParaRPr/>
          </a:p>
        </p:txBody>
      </p:sp>
      <p:pic>
        <p:nvPicPr>
          <p:cNvPr id="469" name="Google Shape;469;p30"/>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31"/>
          <p:cNvSpPr txBox="1"/>
          <p:nvPr/>
        </p:nvSpPr>
        <p:spPr>
          <a:xfrm>
            <a:off x="507720" y="917295"/>
            <a:ext cx="3884893" cy="2785378"/>
          </a:xfrm>
          <a:prstGeom prst="rect">
            <a:avLst/>
          </a:prstGeom>
          <a:noFill/>
          <a:ln>
            <a:noFill/>
          </a:ln>
        </p:spPr>
        <p:txBody>
          <a:bodyPr anchorCtr="0" anchor="t" bIns="0" lIns="0" spcFirstLastPara="1" rIns="0" wrap="square" tIns="0">
            <a:spAutoFit/>
          </a:bodyPr>
          <a:lstStyle/>
          <a:p>
            <a:pPr indent="-12700" lvl="0" marL="12700" marR="0" rtl="0" algn="l">
              <a:spcBef>
                <a:spcPts val="0"/>
              </a:spcBef>
              <a:spcAft>
                <a:spcPts val="0"/>
              </a:spcAft>
              <a:buNone/>
            </a:pPr>
            <a:r>
              <a:rPr b="1" lang="es-ES" sz="1600">
                <a:solidFill>
                  <a:schemeClr val="dk1"/>
                </a:solidFill>
                <a:latin typeface="Calibri"/>
                <a:ea typeface="Calibri"/>
                <a:cs typeface="Calibri"/>
                <a:sym typeface="Calibri"/>
              </a:rPr>
              <a:t>ACTUAR CON ÉTICA </a:t>
            </a:r>
            <a:endParaRPr/>
          </a:p>
          <a:p>
            <a:pPr indent="-177800" lvl="0" marL="177800" marR="0" rtl="0" algn="l">
              <a:spcBef>
                <a:spcPts val="600"/>
              </a:spcBef>
              <a:spcAft>
                <a:spcPts val="0"/>
              </a:spcAft>
              <a:buClr>
                <a:schemeClr val="dk1"/>
              </a:buClr>
              <a:buSzPts val="1600"/>
              <a:buFont typeface="Arial"/>
              <a:buChar char="•"/>
            </a:pPr>
            <a:r>
              <a:rPr lang="es-ES" sz="1600">
                <a:solidFill>
                  <a:schemeClr val="dk1"/>
                </a:solidFill>
                <a:latin typeface="Calibri"/>
                <a:ea typeface="Calibri"/>
                <a:cs typeface="Calibri"/>
                <a:sym typeface="Calibri"/>
              </a:rPr>
              <a:t>Dependiendo del área de actuación profesional que escoja un egresado, este deberá conocer cómo actuar éticamente al ejercer su trabajo.</a:t>
            </a:r>
            <a:endParaRPr/>
          </a:p>
          <a:p>
            <a:pPr indent="-65087" lvl="0" marL="177800"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177800" lvl="0" marL="177800" marR="0" rtl="0" algn="l">
              <a:spcBef>
                <a:spcPts val="0"/>
              </a:spcBef>
              <a:spcAft>
                <a:spcPts val="0"/>
              </a:spcAft>
              <a:buClr>
                <a:schemeClr val="dk1"/>
              </a:buClr>
              <a:buSzPts val="1600"/>
              <a:buFont typeface="Arial"/>
              <a:buChar char="•"/>
            </a:pPr>
            <a:r>
              <a:rPr lang="es-ES" sz="1600">
                <a:solidFill>
                  <a:schemeClr val="dk1"/>
                </a:solidFill>
                <a:latin typeface="Calibri"/>
                <a:ea typeface="Calibri"/>
                <a:cs typeface="Calibri"/>
                <a:sym typeface="Calibri"/>
              </a:rPr>
              <a:t>Por ejemplo, en Comunicaciones hay diferentes áreas como las de periodismo, producción audiovisual, relaciones públicas, etc. Cada área tiene su propia ética profesional. </a:t>
            </a:r>
            <a:endParaRPr/>
          </a:p>
        </p:txBody>
      </p:sp>
      <p:pic>
        <p:nvPicPr>
          <p:cNvPr descr="Un hombre con un bate en la mano&#10;&#10;Descripción generada automáticamente con confianza baja" id="476" name="Google Shape;476;p31"/>
          <p:cNvPicPr preferRelativeResize="0"/>
          <p:nvPr/>
        </p:nvPicPr>
        <p:blipFill rotWithShape="1">
          <a:blip r:embed="rId3">
            <a:alphaModFix/>
          </a:blip>
          <a:srcRect b="0" l="18498" r="0" t="0"/>
          <a:stretch/>
        </p:blipFill>
        <p:spPr>
          <a:xfrm>
            <a:off x="4751388" y="912813"/>
            <a:ext cx="3924300" cy="3960812"/>
          </a:xfrm>
          <a:prstGeom prst="rect">
            <a:avLst/>
          </a:prstGeom>
          <a:noFill/>
          <a:ln>
            <a:noFill/>
          </a:ln>
        </p:spPr>
      </p:pic>
      <p:sp>
        <p:nvSpPr>
          <p:cNvPr id="477" name="Google Shape;477;p31"/>
          <p:cNvSpPr/>
          <p:nvPr/>
        </p:nvSpPr>
        <p:spPr>
          <a:xfrm>
            <a:off x="503237" y="377440"/>
            <a:ext cx="6830374"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ÁREAS DE ACTUACIÓN CON ÉTICA PROFESIONAL</a:t>
            </a:r>
            <a:endParaRPr/>
          </a:p>
        </p:txBody>
      </p:sp>
      <p:sp>
        <p:nvSpPr>
          <p:cNvPr id="478" name="Google Shape;478;p31"/>
          <p:cNvSpPr txBox="1"/>
          <p:nvPr/>
        </p:nvSpPr>
        <p:spPr>
          <a:xfrm flipH="1">
            <a:off x="4755542" y="4942699"/>
            <a:ext cx="3920145" cy="307777"/>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000">
                <a:solidFill>
                  <a:srgbClr val="000000"/>
                </a:solidFill>
                <a:latin typeface="Calibri"/>
                <a:ea typeface="Calibri"/>
                <a:cs typeface="Calibri"/>
                <a:sym typeface="Calibri"/>
              </a:rPr>
              <a:t>Toda labor profesional implica considerar aspectos éticos. </a:t>
            </a:r>
            <a:endParaRPr/>
          </a:p>
          <a:p>
            <a:pPr indent="0" lvl="0" marL="0" marR="0" rtl="0" algn="l">
              <a:spcBef>
                <a:spcPts val="0"/>
              </a:spcBef>
              <a:spcAft>
                <a:spcPts val="0"/>
              </a:spcAft>
              <a:buNone/>
            </a:pPr>
            <a:r>
              <a:rPr lang="es-ES" sz="1000">
                <a:solidFill>
                  <a:schemeClr val="dk1"/>
                </a:solidFill>
                <a:latin typeface="Calibri"/>
                <a:ea typeface="Calibri"/>
                <a:cs typeface="Calibri"/>
                <a:sym typeface="Calibri"/>
              </a:rPr>
              <a:t>(Crédito: El Bocón)</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32"/>
          <p:cNvSpPr txBox="1"/>
          <p:nvPr/>
        </p:nvSpPr>
        <p:spPr>
          <a:xfrm>
            <a:off x="506413" y="915988"/>
            <a:ext cx="3790284" cy="2046714"/>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ES" sz="1600">
                <a:solidFill>
                  <a:srgbClr val="262626"/>
                </a:solidFill>
                <a:latin typeface="Calibri"/>
                <a:ea typeface="Calibri"/>
                <a:cs typeface="Calibri"/>
                <a:sym typeface="Calibri"/>
              </a:rPr>
              <a:t>ACTUAR CON ÉTICA </a:t>
            </a:r>
            <a:endParaRPr/>
          </a:p>
          <a:p>
            <a:pPr indent="-177800" lvl="0" marL="177800" marR="0" rtl="0" algn="l">
              <a:spcBef>
                <a:spcPts val="600"/>
              </a:spcBef>
              <a:spcAft>
                <a:spcPts val="0"/>
              </a:spcAft>
              <a:buClr>
                <a:srgbClr val="262626"/>
              </a:buClr>
              <a:buSzPts val="1600"/>
              <a:buFont typeface="Arial"/>
              <a:buChar char="•"/>
            </a:pPr>
            <a:r>
              <a:rPr lang="es-ES" sz="1600">
                <a:solidFill>
                  <a:srgbClr val="262626"/>
                </a:solidFill>
                <a:latin typeface="Calibri"/>
                <a:ea typeface="Calibri"/>
                <a:cs typeface="Calibri"/>
                <a:sym typeface="Calibri"/>
              </a:rPr>
              <a:t>El periodista aplicará la ética cuando tenga que tratar con cada una de sus fuentes periodísticas; el productor audiovisual, al utilizar diferentes encuadres de cámara; el relacionista público al momento de ser equitativo con cada medio de comunicación; etc. </a:t>
            </a:r>
            <a:endParaRPr/>
          </a:p>
        </p:txBody>
      </p:sp>
      <p:sp>
        <p:nvSpPr>
          <p:cNvPr id="485" name="Google Shape;485;p32"/>
          <p:cNvSpPr/>
          <p:nvPr/>
        </p:nvSpPr>
        <p:spPr>
          <a:xfrm>
            <a:off x="503237" y="377440"/>
            <a:ext cx="6830374"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ÁREAS DE ACTUACIÓN CON ÉTICA PROFESIONAL</a:t>
            </a:r>
            <a:endParaRPr/>
          </a:p>
        </p:txBody>
      </p:sp>
      <p:sp>
        <p:nvSpPr>
          <p:cNvPr id="486" name="Google Shape;486;p32"/>
          <p:cNvSpPr txBox="1"/>
          <p:nvPr/>
        </p:nvSpPr>
        <p:spPr>
          <a:xfrm flipH="1">
            <a:off x="4755542" y="4926211"/>
            <a:ext cx="3920145" cy="307777"/>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000">
                <a:solidFill>
                  <a:srgbClr val="000000"/>
                </a:solidFill>
                <a:latin typeface="Calibri"/>
                <a:ea typeface="Calibri"/>
                <a:cs typeface="Calibri"/>
                <a:sym typeface="Calibri"/>
              </a:rPr>
              <a:t>La ética periodística es una de las más cuestionadas socialmente. </a:t>
            </a:r>
            <a:br>
              <a:rPr lang="es-ES" sz="1000">
                <a:solidFill>
                  <a:srgbClr val="000000"/>
                </a:solidFill>
                <a:latin typeface="Calibri"/>
                <a:ea typeface="Calibri"/>
                <a:cs typeface="Calibri"/>
                <a:sym typeface="Calibri"/>
              </a:rPr>
            </a:br>
            <a:r>
              <a:rPr lang="es-ES" sz="1000">
                <a:solidFill>
                  <a:schemeClr val="dk1"/>
                </a:solidFill>
                <a:latin typeface="Calibri"/>
                <a:ea typeface="Calibri"/>
                <a:cs typeface="Calibri"/>
                <a:sym typeface="Calibri"/>
              </a:rPr>
              <a:t>(Crédito: ANP Perú)</a:t>
            </a:r>
            <a:endParaRPr/>
          </a:p>
        </p:txBody>
      </p:sp>
      <p:pic>
        <p:nvPicPr>
          <p:cNvPr id="487" name="Google Shape;487;p32"/>
          <p:cNvPicPr preferRelativeResize="0"/>
          <p:nvPr/>
        </p:nvPicPr>
        <p:blipFill rotWithShape="1">
          <a:blip r:embed="rId3">
            <a:alphaModFix/>
          </a:blip>
          <a:srcRect b="0" l="0" r="0" t="9727"/>
          <a:stretch/>
        </p:blipFill>
        <p:spPr>
          <a:xfrm>
            <a:off x="4751388" y="912813"/>
            <a:ext cx="3924300" cy="3965174"/>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33"/>
          <p:cNvSpPr/>
          <p:nvPr/>
        </p:nvSpPr>
        <p:spPr>
          <a:xfrm>
            <a:off x="0" y="0"/>
            <a:ext cx="9144000" cy="5715000"/>
          </a:xfrm>
          <a:prstGeom prst="rect">
            <a:avLst/>
          </a:prstGeom>
          <a:solidFill>
            <a:srgbClr val="654E9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493" name="Google Shape;493;p33"/>
          <p:cNvGrpSpPr/>
          <p:nvPr/>
        </p:nvGrpSpPr>
        <p:grpSpPr>
          <a:xfrm>
            <a:off x="2506315" y="2194222"/>
            <a:ext cx="4581728" cy="827959"/>
            <a:chOff x="2403187" y="2211377"/>
            <a:chExt cx="4581728" cy="827959"/>
          </a:xfrm>
        </p:grpSpPr>
        <p:sp>
          <p:nvSpPr>
            <p:cNvPr id="494" name="Google Shape;494;p33"/>
            <p:cNvSpPr txBox="1"/>
            <p:nvPr/>
          </p:nvSpPr>
          <p:spPr>
            <a:xfrm>
              <a:off x="2403187" y="2540738"/>
              <a:ext cx="4581728" cy="498598"/>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1" lang="es-ES" sz="3600">
                  <a:solidFill>
                    <a:schemeClr val="lt1"/>
                  </a:solidFill>
                  <a:latin typeface="Arial"/>
                  <a:ea typeface="Arial"/>
                  <a:cs typeface="Arial"/>
                  <a:sym typeface="Arial"/>
                </a:rPr>
                <a:t>CONCLUSIONES</a:t>
              </a:r>
              <a:endParaRPr b="1" sz="3600">
                <a:solidFill>
                  <a:schemeClr val="lt1"/>
                </a:solidFill>
                <a:latin typeface="Arial"/>
                <a:ea typeface="Arial"/>
                <a:cs typeface="Arial"/>
                <a:sym typeface="Arial"/>
              </a:endParaRPr>
            </a:p>
          </p:txBody>
        </p:sp>
        <p:pic>
          <p:nvPicPr>
            <p:cNvPr id="495" name="Google Shape;495;p33"/>
            <p:cNvPicPr preferRelativeResize="0"/>
            <p:nvPr/>
          </p:nvPicPr>
          <p:blipFill rotWithShape="1">
            <a:blip r:embed="rId3">
              <a:alphaModFix/>
            </a:blip>
            <a:srcRect b="0" l="0" r="0" t="0"/>
            <a:stretch/>
          </p:blipFill>
          <p:spPr>
            <a:xfrm>
              <a:off x="2425491" y="2211377"/>
              <a:ext cx="202176" cy="208211"/>
            </a:xfrm>
            <a:prstGeom prst="rect">
              <a:avLst/>
            </a:prstGeom>
            <a:noFill/>
            <a:ln>
              <a:noFill/>
            </a:ln>
          </p:spPr>
        </p:pic>
      </p:grpSp>
      <p:pic>
        <p:nvPicPr>
          <p:cNvPr id="496" name="Google Shape;496;p33"/>
          <p:cNvPicPr preferRelativeResize="0"/>
          <p:nvPr/>
        </p:nvPicPr>
        <p:blipFill rotWithShape="1">
          <a:blip r:embed="rId4">
            <a:alphaModFix/>
          </a:blip>
          <a:srcRect b="0" l="0" r="0" t="0"/>
          <a:stretch/>
        </p:blipFill>
        <p:spPr>
          <a:xfrm>
            <a:off x="-1253" y="946969"/>
            <a:ext cx="2072214" cy="3898064"/>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34"/>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03" name="Google Shape;503;p34"/>
          <p:cNvSpPr txBox="1"/>
          <p:nvPr/>
        </p:nvSpPr>
        <p:spPr>
          <a:xfrm>
            <a:off x="1279545" y="912813"/>
            <a:ext cx="5045500" cy="409342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400">
                <a:solidFill>
                  <a:schemeClr val="dk1"/>
                </a:solidFill>
                <a:latin typeface="Calibri"/>
                <a:ea typeface="Calibri"/>
                <a:cs typeface="Calibri"/>
                <a:sym typeface="Calibri"/>
              </a:rPr>
              <a:t>Una organización profesional depende de la estandarización de las habilidades y no de los procesos de trabajo o de los resultados para su coordinación. Aquí predomina el impulso hacia la profesionalización. Y esta profesionalización va acompañada de principios éticos, como responsabilidad, dignidad, orden, entre otros. </a:t>
            </a:r>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s-ES" sz="1400">
                <a:solidFill>
                  <a:schemeClr val="dk1"/>
                </a:solidFill>
                <a:latin typeface="Calibri"/>
                <a:ea typeface="Calibri"/>
                <a:cs typeface="Calibri"/>
                <a:sym typeface="Calibri"/>
              </a:rPr>
              <a:t>El perfil profesional es un conjunto de principios, valores y normas que indican cómo debe comportarse un profesional para que su ejercicio sea considerado digno.</a:t>
            </a:r>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s-ES" sz="1400">
                <a:solidFill>
                  <a:schemeClr val="dk1"/>
                </a:solidFill>
                <a:latin typeface="Calibri"/>
                <a:ea typeface="Calibri"/>
                <a:cs typeface="Calibri"/>
                <a:sym typeface="Calibri"/>
              </a:rPr>
              <a:t>Un código de ética constituye un documento que reúne un conjunto de principios o normas éticas que regulan los comportamientos de todos los que integran una organización.</a:t>
            </a:r>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s-ES" sz="1400">
                <a:solidFill>
                  <a:schemeClr val="dk1"/>
                </a:solidFill>
                <a:latin typeface="Calibri"/>
                <a:ea typeface="Calibri"/>
                <a:cs typeface="Calibri"/>
                <a:sym typeface="Calibri"/>
              </a:rPr>
              <a:t>Un comité de ética es la instancia encargada de garantizar la adecuada aplicación del código de ética y evaluar los casos de incumplimiento.</a:t>
            </a:r>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s-ES" sz="1400">
                <a:solidFill>
                  <a:schemeClr val="dk1"/>
                </a:solidFill>
                <a:latin typeface="Calibri"/>
                <a:ea typeface="Calibri"/>
                <a:cs typeface="Calibri"/>
                <a:sym typeface="Calibri"/>
              </a:rPr>
              <a:t>Un profesional ético debe ser polivalente, abierto, flexible y adaptable a la hora de desempeñarse en un área de actuación profesional.   </a:t>
            </a:r>
            <a:endParaRPr/>
          </a:p>
        </p:txBody>
      </p:sp>
      <p:pic>
        <p:nvPicPr>
          <p:cNvPr id="504" name="Google Shape;504;p34"/>
          <p:cNvPicPr preferRelativeResize="0"/>
          <p:nvPr/>
        </p:nvPicPr>
        <p:blipFill rotWithShape="1">
          <a:blip r:embed="rId3">
            <a:alphaModFix/>
          </a:blip>
          <a:srcRect b="0" l="0" r="0" t="0"/>
          <a:stretch/>
        </p:blipFill>
        <p:spPr>
          <a:xfrm>
            <a:off x="1011260" y="954885"/>
            <a:ext cx="114138" cy="117546"/>
          </a:xfrm>
          <a:prstGeom prst="rect">
            <a:avLst/>
          </a:prstGeom>
          <a:noFill/>
          <a:ln>
            <a:noFill/>
          </a:ln>
        </p:spPr>
      </p:pic>
      <p:sp>
        <p:nvSpPr>
          <p:cNvPr id="505" name="Google Shape;505;p34"/>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506" name="Google Shape;506;p34"/>
          <p:cNvPicPr preferRelativeResize="0"/>
          <p:nvPr/>
        </p:nvPicPr>
        <p:blipFill rotWithShape="1">
          <a:blip r:embed="rId4">
            <a:alphaModFix amt="42000"/>
          </a:blip>
          <a:srcRect b="0" l="0" r="0" t="0"/>
          <a:stretch/>
        </p:blipFill>
        <p:spPr>
          <a:xfrm>
            <a:off x="6984999" y="3048772"/>
            <a:ext cx="1690689" cy="2185216"/>
          </a:xfrm>
          <a:prstGeom prst="rect">
            <a:avLst/>
          </a:prstGeom>
          <a:noFill/>
          <a:ln>
            <a:noFill/>
          </a:ln>
        </p:spPr>
      </p:pic>
      <p:sp>
        <p:nvSpPr>
          <p:cNvPr id="507" name="Google Shape;507;p34"/>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CONCLUSIONES </a:t>
            </a:r>
            <a:endParaRPr/>
          </a:p>
        </p:txBody>
      </p:sp>
      <p:pic>
        <p:nvPicPr>
          <p:cNvPr id="508" name="Google Shape;508;p34"/>
          <p:cNvPicPr preferRelativeResize="0"/>
          <p:nvPr/>
        </p:nvPicPr>
        <p:blipFill rotWithShape="1">
          <a:blip r:embed="rId3">
            <a:alphaModFix/>
          </a:blip>
          <a:srcRect b="0" l="0" r="0" t="0"/>
          <a:stretch/>
        </p:blipFill>
        <p:spPr>
          <a:xfrm>
            <a:off x="1011260" y="3091113"/>
            <a:ext cx="114138" cy="117546"/>
          </a:xfrm>
          <a:prstGeom prst="rect">
            <a:avLst/>
          </a:prstGeom>
          <a:noFill/>
          <a:ln>
            <a:noFill/>
          </a:ln>
        </p:spPr>
      </p:pic>
      <p:pic>
        <p:nvPicPr>
          <p:cNvPr id="509" name="Google Shape;509;p34"/>
          <p:cNvPicPr preferRelativeResize="0"/>
          <p:nvPr/>
        </p:nvPicPr>
        <p:blipFill rotWithShape="1">
          <a:blip r:embed="rId3">
            <a:alphaModFix/>
          </a:blip>
          <a:srcRect b="0" l="0" r="0" t="0"/>
          <a:stretch/>
        </p:blipFill>
        <p:spPr>
          <a:xfrm>
            <a:off x="1011260" y="2238595"/>
            <a:ext cx="114138" cy="117546"/>
          </a:xfrm>
          <a:prstGeom prst="rect">
            <a:avLst/>
          </a:prstGeom>
          <a:noFill/>
          <a:ln>
            <a:noFill/>
          </a:ln>
        </p:spPr>
      </p:pic>
      <p:pic>
        <p:nvPicPr>
          <p:cNvPr id="510" name="Google Shape;510;p34"/>
          <p:cNvPicPr preferRelativeResize="0"/>
          <p:nvPr/>
        </p:nvPicPr>
        <p:blipFill rotWithShape="1">
          <a:blip r:embed="rId3">
            <a:alphaModFix/>
          </a:blip>
          <a:srcRect b="0" l="0" r="0" t="0"/>
          <a:stretch/>
        </p:blipFill>
        <p:spPr>
          <a:xfrm>
            <a:off x="1011260" y="3943631"/>
            <a:ext cx="114138" cy="117546"/>
          </a:xfrm>
          <a:prstGeom prst="rect">
            <a:avLst/>
          </a:prstGeom>
          <a:noFill/>
          <a:ln>
            <a:noFill/>
          </a:ln>
        </p:spPr>
      </p:pic>
      <p:pic>
        <p:nvPicPr>
          <p:cNvPr id="511" name="Google Shape;511;p34"/>
          <p:cNvPicPr preferRelativeResize="0"/>
          <p:nvPr/>
        </p:nvPicPr>
        <p:blipFill rotWithShape="1">
          <a:blip r:embed="rId3">
            <a:alphaModFix/>
          </a:blip>
          <a:srcRect b="0" l="0" r="0" t="0"/>
          <a:stretch/>
        </p:blipFill>
        <p:spPr>
          <a:xfrm>
            <a:off x="1011260" y="4581046"/>
            <a:ext cx="114138" cy="117546"/>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35"/>
          <p:cNvSpPr/>
          <p:nvPr/>
        </p:nvSpPr>
        <p:spPr>
          <a:xfrm>
            <a:off x="0" y="0"/>
            <a:ext cx="9144000" cy="5715000"/>
          </a:xfrm>
          <a:prstGeom prst="rect">
            <a:avLst/>
          </a:prstGeom>
          <a:solidFill>
            <a:srgbClr val="8DCB6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17" name="Google Shape;517;p35"/>
          <p:cNvSpPr txBox="1"/>
          <p:nvPr/>
        </p:nvSpPr>
        <p:spPr>
          <a:xfrm>
            <a:off x="2519363" y="2540738"/>
            <a:ext cx="4581728" cy="498598"/>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1" lang="es-ES" sz="3600">
                <a:solidFill>
                  <a:schemeClr val="lt1"/>
                </a:solidFill>
                <a:latin typeface="Arial"/>
                <a:ea typeface="Arial"/>
                <a:cs typeface="Arial"/>
                <a:sym typeface="Arial"/>
              </a:rPr>
              <a:t>BIBLIOGRAFÍA</a:t>
            </a:r>
            <a:endParaRPr b="1" sz="3600">
              <a:solidFill>
                <a:schemeClr val="lt1"/>
              </a:solidFill>
              <a:latin typeface="Arial"/>
              <a:ea typeface="Arial"/>
              <a:cs typeface="Arial"/>
              <a:sym typeface="Arial"/>
            </a:endParaRPr>
          </a:p>
        </p:txBody>
      </p:sp>
      <p:pic>
        <p:nvPicPr>
          <p:cNvPr id="518" name="Google Shape;518;p35"/>
          <p:cNvPicPr preferRelativeResize="0"/>
          <p:nvPr/>
        </p:nvPicPr>
        <p:blipFill rotWithShape="1">
          <a:blip r:embed="rId3">
            <a:alphaModFix/>
          </a:blip>
          <a:srcRect b="0" l="0" r="0" t="0"/>
          <a:stretch/>
        </p:blipFill>
        <p:spPr>
          <a:xfrm>
            <a:off x="2528619" y="2194222"/>
            <a:ext cx="202176" cy="208211"/>
          </a:xfrm>
          <a:prstGeom prst="rect">
            <a:avLst/>
          </a:prstGeom>
          <a:noFill/>
          <a:ln>
            <a:noFill/>
          </a:ln>
        </p:spPr>
      </p:pic>
      <p:pic>
        <p:nvPicPr>
          <p:cNvPr id="519" name="Google Shape;519;p35"/>
          <p:cNvPicPr preferRelativeResize="0"/>
          <p:nvPr/>
        </p:nvPicPr>
        <p:blipFill rotWithShape="1">
          <a:blip r:embed="rId4">
            <a:alphaModFix/>
          </a:blip>
          <a:srcRect b="0" l="0" r="0" t="0"/>
          <a:stretch/>
        </p:blipFill>
        <p:spPr>
          <a:xfrm>
            <a:off x="0" y="946970"/>
            <a:ext cx="2072061" cy="3898064"/>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36"/>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26" name="Google Shape;526;p36"/>
          <p:cNvSpPr txBox="1"/>
          <p:nvPr/>
        </p:nvSpPr>
        <p:spPr>
          <a:xfrm>
            <a:off x="1279008" y="917823"/>
            <a:ext cx="5633069" cy="3447098"/>
          </a:xfrm>
          <a:prstGeom prst="rect">
            <a:avLst/>
          </a:prstGeom>
          <a:noFill/>
          <a:ln>
            <a:noFill/>
          </a:ln>
        </p:spPr>
        <p:txBody>
          <a:bodyPr anchorCtr="0" anchor="t" bIns="0" lIns="0" spcFirstLastPara="1" rIns="0" wrap="square" tIns="0">
            <a:spAutoFit/>
          </a:bodyPr>
          <a:lstStyle/>
          <a:p>
            <a:pPr indent="-9525" lvl="0" marL="9525" marR="0" rtl="0" algn="l">
              <a:spcBef>
                <a:spcPts val="0"/>
              </a:spcBef>
              <a:spcAft>
                <a:spcPts val="0"/>
              </a:spcAft>
              <a:buNone/>
            </a:pPr>
            <a:r>
              <a:rPr lang="es-ES" sz="1400">
                <a:solidFill>
                  <a:schemeClr val="dk1"/>
                </a:solidFill>
                <a:latin typeface="Calibri"/>
                <a:ea typeface="Calibri"/>
                <a:cs typeface="Calibri"/>
                <a:sym typeface="Calibri"/>
              </a:rPr>
              <a:t>Cano Jiménez, Miguel Ángel. Principios éticos universales. Scotts Valley, 2018. </a:t>
            </a:r>
            <a:endParaRPr/>
          </a:p>
          <a:p>
            <a:pPr indent="-9525" lvl="0" marL="9525" marR="0" rtl="0" algn="l">
              <a:spcBef>
                <a:spcPts val="0"/>
              </a:spcBef>
              <a:spcAft>
                <a:spcPts val="0"/>
              </a:spcAft>
              <a:buNone/>
            </a:pPr>
            <a:r>
              <a:t/>
            </a:r>
            <a:endParaRPr sz="1400">
              <a:solidFill>
                <a:schemeClr val="dk1"/>
              </a:solidFill>
              <a:latin typeface="Calibri"/>
              <a:ea typeface="Calibri"/>
              <a:cs typeface="Calibri"/>
              <a:sym typeface="Calibri"/>
            </a:endParaRPr>
          </a:p>
          <a:p>
            <a:pPr indent="-9525" lvl="0" marL="9525" marR="0" rtl="0" algn="l">
              <a:spcBef>
                <a:spcPts val="0"/>
              </a:spcBef>
              <a:spcAft>
                <a:spcPts val="0"/>
              </a:spcAft>
              <a:buNone/>
            </a:pPr>
            <a:r>
              <a:rPr lang="es-ES" sz="1400">
                <a:solidFill>
                  <a:schemeClr val="dk1"/>
                </a:solidFill>
                <a:latin typeface="Calibri"/>
                <a:ea typeface="Calibri"/>
                <a:cs typeface="Calibri"/>
                <a:sym typeface="Calibri"/>
              </a:rPr>
              <a:t>Mintzberg, Henry. La estructuración de las organizaciones. México, 1979. </a:t>
            </a:r>
            <a:endParaRPr/>
          </a:p>
          <a:p>
            <a:pPr indent="-9525" lvl="0" marL="9525" marR="0" rtl="0" algn="l">
              <a:spcBef>
                <a:spcPts val="0"/>
              </a:spcBef>
              <a:spcAft>
                <a:spcPts val="0"/>
              </a:spcAft>
              <a:buNone/>
            </a:pPr>
            <a:r>
              <a:t/>
            </a:r>
            <a:endParaRPr sz="1400">
              <a:solidFill>
                <a:schemeClr val="dk1"/>
              </a:solidFill>
              <a:latin typeface="Calibri"/>
              <a:ea typeface="Calibri"/>
              <a:cs typeface="Calibri"/>
              <a:sym typeface="Calibri"/>
            </a:endParaRPr>
          </a:p>
          <a:p>
            <a:pPr indent="-9525" lvl="0" marL="9525" marR="0" rtl="0" algn="l">
              <a:spcBef>
                <a:spcPts val="0"/>
              </a:spcBef>
              <a:spcAft>
                <a:spcPts val="0"/>
              </a:spcAft>
              <a:buNone/>
            </a:pPr>
            <a:r>
              <a:rPr lang="es-ES" sz="1400">
                <a:solidFill>
                  <a:schemeClr val="dk1"/>
                </a:solidFill>
                <a:latin typeface="Calibri"/>
                <a:ea typeface="Calibri"/>
                <a:cs typeface="Calibri"/>
                <a:sym typeface="Calibri"/>
              </a:rPr>
              <a:t>Carrasco Mendoza, Pablo. Análisis del comportamiento ético de la carrera de contador público y auditor de la Universidad del Bío-Bío sede Chillán. Chillán (Chile), 2016.</a:t>
            </a:r>
            <a:endParaRPr/>
          </a:p>
          <a:p>
            <a:pPr indent="-9525" lvl="0" marL="9525" marR="0" rtl="0" algn="l">
              <a:spcBef>
                <a:spcPts val="0"/>
              </a:spcBef>
              <a:spcAft>
                <a:spcPts val="0"/>
              </a:spcAft>
              <a:buNone/>
            </a:pPr>
            <a:r>
              <a:t/>
            </a:r>
            <a:endParaRPr sz="1400">
              <a:solidFill>
                <a:schemeClr val="dk1"/>
              </a:solidFill>
              <a:latin typeface="Calibri"/>
              <a:ea typeface="Calibri"/>
              <a:cs typeface="Calibri"/>
              <a:sym typeface="Calibri"/>
            </a:endParaRPr>
          </a:p>
          <a:p>
            <a:pPr indent="-9525" lvl="0" marL="9525" marR="0" rtl="0" algn="l">
              <a:spcBef>
                <a:spcPts val="0"/>
              </a:spcBef>
              <a:spcAft>
                <a:spcPts val="0"/>
              </a:spcAft>
              <a:buNone/>
            </a:pPr>
            <a:r>
              <a:rPr lang="es-ES" sz="1400">
                <a:solidFill>
                  <a:schemeClr val="dk1"/>
                </a:solidFill>
                <a:latin typeface="Calibri"/>
                <a:ea typeface="Calibri"/>
                <a:cs typeface="Calibri"/>
                <a:sym typeface="Calibri"/>
              </a:rPr>
              <a:t>Vieira Cervera, César. Código de ética: mucho más que buenas intenciones. Lima, 2015.  </a:t>
            </a:r>
            <a:endParaRPr/>
          </a:p>
          <a:p>
            <a:pPr indent="-9525" lvl="0" marL="9525" marR="0" rtl="0" algn="l">
              <a:spcBef>
                <a:spcPts val="0"/>
              </a:spcBef>
              <a:spcAft>
                <a:spcPts val="0"/>
              </a:spcAft>
              <a:buNone/>
            </a:pPr>
            <a:r>
              <a:t/>
            </a:r>
            <a:endParaRPr sz="1400">
              <a:solidFill>
                <a:schemeClr val="dk1"/>
              </a:solidFill>
              <a:latin typeface="Calibri"/>
              <a:ea typeface="Calibri"/>
              <a:cs typeface="Calibri"/>
              <a:sym typeface="Calibri"/>
            </a:endParaRPr>
          </a:p>
          <a:p>
            <a:pPr indent="-9525" lvl="0" marL="9525" marR="0" rtl="0" algn="l">
              <a:spcBef>
                <a:spcPts val="0"/>
              </a:spcBef>
              <a:spcAft>
                <a:spcPts val="0"/>
              </a:spcAft>
              <a:buNone/>
            </a:pPr>
            <a:r>
              <a:rPr lang="es-ES" sz="1400">
                <a:solidFill>
                  <a:schemeClr val="dk1"/>
                </a:solidFill>
                <a:latin typeface="Calibri"/>
                <a:ea typeface="Calibri"/>
                <a:cs typeface="Calibri"/>
                <a:sym typeface="Calibri"/>
              </a:rPr>
              <a:t>Lago, José Luis. “La polivalencia: una aproximación a su factibilidad”. </a:t>
            </a:r>
            <a:br>
              <a:rPr lang="es-ES" sz="1400">
                <a:solidFill>
                  <a:schemeClr val="dk1"/>
                </a:solidFill>
                <a:latin typeface="Calibri"/>
                <a:ea typeface="Calibri"/>
                <a:cs typeface="Calibri"/>
                <a:sym typeface="Calibri"/>
              </a:rPr>
            </a:br>
            <a:r>
              <a:rPr lang="es-ES" sz="1400">
                <a:solidFill>
                  <a:schemeClr val="dk1"/>
                </a:solidFill>
                <a:latin typeface="Calibri"/>
                <a:ea typeface="Calibri"/>
                <a:cs typeface="Calibri"/>
                <a:sym typeface="Calibri"/>
              </a:rPr>
              <a:t>En: Faces, N° 42-43. Mar del Plata, 2014. </a:t>
            </a:r>
            <a:endParaRPr/>
          </a:p>
          <a:p>
            <a:pPr indent="-9525" lvl="0" marL="9525" marR="0" rtl="0" algn="l">
              <a:spcBef>
                <a:spcPts val="0"/>
              </a:spcBef>
              <a:spcAft>
                <a:spcPts val="0"/>
              </a:spcAft>
              <a:buNone/>
            </a:pPr>
            <a:r>
              <a:t/>
            </a:r>
            <a:endParaRPr sz="1400">
              <a:solidFill>
                <a:schemeClr val="dk1"/>
              </a:solidFill>
              <a:latin typeface="Calibri"/>
              <a:ea typeface="Calibri"/>
              <a:cs typeface="Calibri"/>
              <a:sym typeface="Calibri"/>
            </a:endParaRPr>
          </a:p>
          <a:p>
            <a:pPr indent="-9525" lvl="0" marL="9525" marR="0" rtl="0" algn="l">
              <a:spcBef>
                <a:spcPts val="0"/>
              </a:spcBef>
              <a:spcAft>
                <a:spcPts val="0"/>
              </a:spcAft>
              <a:buNone/>
            </a:pPr>
            <a:r>
              <a:rPr lang="es-ES" sz="1400">
                <a:solidFill>
                  <a:schemeClr val="dk1"/>
                </a:solidFill>
                <a:latin typeface="Calibri"/>
                <a:ea typeface="Calibri"/>
                <a:cs typeface="Calibri"/>
                <a:sym typeface="Calibri"/>
              </a:rPr>
              <a:t>Lytras, Miltiadis y Miguel-Ángel SICILIA. “Investigación abierta”. </a:t>
            </a:r>
            <a:br>
              <a:rPr lang="es-ES" sz="1400">
                <a:solidFill>
                  <a:schemeClr val="dk1"/>
                </a:solidFill>
                <a:latin typeface="Calibri"/>
                <a:ea typeface="Calibri"/>
                <a:cs typeface="Calibri"/>
                <a:sym typeface="Calibri"/>
              </a:rPr>
            </a:br>
            <a:r>
              <a:rPr lang="es-ES" sz="1400">
                <a:solidFill>
                  <a:schemeClr val="dk1"/>
                </a:solidFill>
                <a:latin typeface="Calibri"/>
                <a:ea typeface="Calibri"/>
                <a:cs typeface="Calibri"/>
                <a:sym typeface="Calibri"/>
              </a:rPr>
              <a:t>En: UOC Papers, N° 6. Barcelona, 2008. </a:t>
            </a:r>
            <a:endParaRPr/>
          </a:p>
        </p:txBody>
      </p:sp>
      <p:pic>
        <p:nvPicPr>
          <p:cNvPr id="527" name="Google Shape;527;p36"/>
          <p:cNvPicPr preferRelativeResize="0"/>
          <p:nvPr/>
        </p:nvPicPr>
        <p:blipFill rotWithShape="1">
          <a:blip r:embed="rId3">
            <a:alphaModFix/>
          </a:blip>
          <a:srcRect b="0" l="0" r="0" t="0"/>
          <a:stretch/>
        </p:blipFill>
        <p:spPr>
          <a:xfrm>
            <a:off x="1008064" y="959114"/>
            <a:ext cx="103867" cy="106967"/>
          </a:xfrm>
          <a:prstGeom prst="rect">
            <a:avLst/>
          </a:prstGeom>
          <a:noFill/>
          <a:ln>
            <a:noFill/>
          </a:ln>
        </p:spPr>
      </p:pic>
      <p:pic>
        <p:nvPicPr>
          <p:cNvPr id="528" name="Google Shape;528;p36"/>
          <p:cNvPicPr preferRelativeResize="0"/>
          <p:nvPr/>
        </p:nvPicPr>
        <p:blipFill rotWithShape="1">
          <a:blip r:embed="rId3">
            <a:alphaModFix/>
          </a:blip>
          <a:srcRect b="0" l="0" r="0" t="0"/>
          <a:stretch/>
        </p:blipFill>
        <p:spPr>
          <a:xfrm>
            <a:off x="1008064" y="1398718"/>
            <a:ext cx="103867" cy="106967"/>
          </a:xfrm>
          <a:prstGeom prst="rect">
            <a:avLst/>
          </a:prstGeom>
          <a:noFill/>
          <a:ln>
            <a:noFill/>
          </a:ln>
        </p:spPr>
      </p:pic>
      <p:sp>
        <p:nvSpPr>
          <p:cNvPr id="529" name="Google Shape;529;p36"/>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530" name="Google Shape;530;p36"/>
          <p:cNvPicPr preferRelativeResize="0"/>
          <p:nvPr/>
        </p:nvPicPr>
        <p:blipFill rotWithShape="1">
          <a:blip r:embed="rId4">
            <a:alphaModFix amt="42000"/>
          </a:blip>
          <a:srcRect b="0" l="0" r="0" t="0"/>
          <a:stretch/>
        </p:blipFill>
        <p:spPr>
          <a:xfrm>
            <a:off x="6985000" y="3036889"/>
            <a:ext cx="1690688" cy="2197100"/>
          </a:xfrm>
          <a:prstGeom prst="rect">
            <a:avLst/>
          </a:prstGeom>
          <a:noFill/>
          <a:ln>
            <a:noFill/>
          </a:ln>
        </p:spPr>
      </p:pic>
      <p:sp>
        <p:nvSpPr>
          <p:cNvPr id="531" name="Google Shape;531;p36"/>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BIBLIOGRAFÍA</a:t>
            </a:r>
            <a:endParaRPr/>
          </a:p>
        </p:txBody>
      </p:sp>
      <p:pic>
        <p:nvPicPr>
          <p:cNvPr id="532" name="Google Shape;532;p36"/>
          <p:cNvPicPr preferRelativeResize="0"/>
          <p:nvPr/>
        </p:nvPicPr>
        <p:blipFill rotWithShape="1">
          <a:blip r:embed="rId3">
            <a:alphaModFix/>
          </a:blip>
          <a:srcRect b="0" l="0" r="0" t="0"/>
          <a:stretch/>
        </p:blipFill>
        <p:spPr>
          <a:xfrm>
            <a:off x="1008064" y="1824489"/>
            <a:ext cx="103867" cy="106967"/>
          </a:xfrm>
          <a:prstGeom prst="rect">
            <a:avLst/>
          </a:prstGeom>
          <a:noFill/>
          <a:ln>
            <a:noFill/>
          </a:ln>
        </p:spPr>
      </p:pic>
      <p:pic>
        <p:nvPicPr>
          <p:cNvPr id="533" name="Google Shape;533;p36"/>
          <p:cNvPicPr preferRelativeResize="0"/>
          <p:nvPr/>
        </p:nvPicPr>
        <p:blipFill rotWithShape="1">
          <a:blip r:embed="rId3">
            <a:alphaModFix/>
          </a:blip>
          <a:srcRect b="0" l="0" r="0" t="0"/>
          <a:stretch/>
        </p:blipFill>
        <p:spPr>
          <a:xfrm>
            <a:off x="1008064" y="2680642"/>
            <a:ext cx="103867" cy="106967"/>
          </a:xfrm>
          <a:prstGeom prst="rect">
            <a:avLst/>
          </a:prstGeom>
          <a:noFill/>
          <a:ln>
            <a:noFill/>
          </a:ln>
        </p:spPr>
      </p:pic>
      <p:pic>
        <p:nvPicPr>
          <p:cNvPr id="534" name="Google Shape;534;p36"/>
          <p:cNvPicPr preferRelativeResize="0"/>
          <p:nvPr/>
        </p:nvPicPr>
        <p:blipFill rotWithShape="1">
          <a:blip r:embed="rId3">
            <a:alphaModFix/>
          </a:blip>
          <a:srcRect b="0" l="0" r="0" t="0"/>
          <a:stretch/>
        </p:blipFill>
        <p:spPr>
          <a:xfrm>
            <a:off x="1008064" y="3306390"/>
            <a:ext cx="103867" cy="106967"/>
          </a:xfrm>
          <a:prstGeom prst="rect">
            <a:avLst/>
          </a:prstGeom>
          <a:noFill/>
          <a:ln>
            <a:noFill/>
          </a:ln>
        </p:spPr>
      </p:pic>
      <p:pic>
        <p:nvPicPr>
          <p:cNvPr id="535" name="Google Shape;535;p36"/>
          <p:cNvPicPr preferRelativeResize="0"/>
          <p:nvPr/>
        </p:nvPicPr>
        <p:blipFill rotWithShape="1">
          <a:blip r:embed="rId3">
            <a:alphaModFix/>
          </a:blip>
          <a:srcRect b="0" l="0" r="0" t="0"/>
          <a:stretch/>
        </p:blipFill>
        <p:spPr>
          <a:xfrm>
            <a:off x="1008064" y="3955702"/>
            <a:ext cx="103867" cy="106967"/>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37"/>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42" name="Google Shape;542;p37"/>
          <p:cNvSpPr txBox="1"/>
          <p:nvPr/>
        </p:nvSpPr>
        <p:spPr>
          <a:xfrm>
            <a:off x="1279008" y="917823"/>
            <a:ext cx="5633069" cy="1292662"/>
          </a:xfrm>
          <a:prstGeom prst="rect">
            <a:avLst/>
          </a:prstGeom>
          <a:noFill/>
          <a:ln>
            <a:noFill/>
          </a:ln>
        </p:spPr>
        <p:txBody>
          <a:bodyPr anchorCtr="0" anchor="t" bIns="0" lIns="0" spcFirstLastPara="1" rIns="0" wrap="square" tIns="0">
            <a:spAutoFit/>
          </a:bodyPr>
          <a:lstStyle/>
          <a:p>
            <a:pPr indent="-9525" lvl="0" marL="9525" marR="0" rtl="0" algn="l">
              <a:spcBef>
                <a:spcPts val="0"/>
              </a:spcBef>
              <a:spcAft>
                <a:spcPts val="0"/>
              </a:spcAft>
              <a:buNone/>
            </a:pPr>
            <a:r>
              <a:rPr lang="es-ES" sz="1400">
                <a:solidFill>
                  <a:schemeClr val="dk1"/>
                </a:solidFill>
                <a:latin typeface="Calibri"/>
                <a:ea typeface="Calibri"/>
                <a:cs typeface="Calibri"/>
                <a:sym typeface="Calibri"/>
              </a:rPr>
              <a:t>Arancibia Fernández, Freddy. “Flexibilidad laboral: elementos teórico-conceptuales para su análisis”. En: Revista de Ciencias Sociales, N° 26. Tarapacá, 2011. </a:t>
            </a:r>
            <a:endParaRPr/>
          </a:p>
          <a:p>
            <a:pPr indent="-9525" lvl="0" marL="9525" marR="0" rtl="0" algn="l">
              <a:spcBef>
                <a:spcPts val="0"/>
              </a:spcBef>
              <a:spcAft>
                <a:spcPts val="0"/>
              </a:spcAft>
              <a:buNone/>
            </a:pPr>
            <a:r>
              <a:t/>
            </a:r>
            <a:endParaRPr sz="1400">
              <a:solidFill>
                <a:schemeClr val="dk1"/>
              </a:solidFill>
              <a:latin typeface="Calibri"/>
              <a:ea typeface="Calibri"/>
              <a:cs typeface="Calibri"/>
              <a:sym typeface="Calibri"/>
            </a:endParaRPr>
          </a:p>
          <a:p>
            <a:pPr indent="-9525" lvl="0" marL="9525" marR="0" rtl="0" algn="l">
              <a:spcBef>
                <a:spcPts val="0"/>
              </a:spcBef>
              <a:spcAft>
                <a:spcPts val="0"/>
              </a:spcAft>
              <a:buNone/>
            </a:pPr>
            <a:r>
              <a:rPr lang="es-ES" sz="1400">
                <a:solidFill>
                  <a:schemeClr val="dk1"/>
                </a:solidFill>
                <a:latin typeface="Calibri"/>
                <a:ea typeface="Calibri"/>
                <a:cs typeface="Calibri"/>
                <a:sym typeface="Calibri"/>
              </a:rPr>
              <a:t>Reed, Brian J. “Leader Development, Learning Agility and the Army Profession”. En: The Land Warfare Papers, N° 92. Arlington, 2012. </a:t>
            </a:r>
            <a:endParaRPr/>
          </a:p>
        </p:txBody>
      </p:sp>
      <p:pic>
        <p:nvPicPr>
          <p:cNvPr id="543" name="Google Shape;543;p37"/>
          <p:cNvPicPr preferRelativeResize="0"/>
          <p:nvPr/>
        </p:nvPicPr>
        <p:blipFill rotWithShape="1">
          <a:blip r:embed="rId3">
            <a:alphaModFix/>
          </a:blip>
          <a:srcRect b="0" l="0" r="0" t="0"/>
          <a:stretch/>
        </p:blipFill>
        <p:spPr>
          <a:xfrm>
            <a:off x="1008064" y="959114"/>
            <a:ext cx="103867" cy="106967"/>
          </a:xfrm>
          <a:prstGeom prst="rect">
            <a:avLst/>
          </a:prstGeom>
          <a:noFill/>
          <a:ln>
            <a:noFill/>
          </a:ln>
        </p:spPr>
      </p:pic>
      <p:sp>
        <p:nvSpPr>
          <p:cNvPr id="544" name="Google Shape;544;p37"/>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545" name="Google Shape;545;p37"/>
          <p:cNvPicPr preferRelativeResize="0"/>
          <p:nvPr/>
        </p:nvPicPr>
        <p:blipFill rotWithShape="1">
          <a:blip r:embed="rId4">
            <a:alphaModFix amt="42000"/>
          </a:blip>
          <a:srcRect b="0" l="0" r="0" t="0"/>
          <a:stretch/>
        </p:blipFill>
        <p:spPr>
          <a:xfrm>
            <a:off x="6985000" y="3036889"/>
            <a:ext cx="1690688" cy="2197100"/>
          </a:xfrm>
          <a:prstGeom prst="rect">
            <a:avLst/>
          </a:prstGeom>
          <a:noFill/>
          <a:ln>
            <a:noFill/>
          </a:ln>
        </p:spPr>
      </p:pic>
      <p:sp>
        <p:nvSpPr>
          <p:cNvPr id="546" name="Google Shape;546;p37"/>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BIBLIOGRAFÍA</a:t>
            </a:r>
            <a:endParaRPr/>
          </a:p>
        </p:txBody>
      </p:sp>
      <p:pic>
        <p:nvPicPr>
          <p:cNvPr id="547" name="Google Shape;547;p37"/>
          <p:cNvPicPr preferRelativeResize="0"/>
          <p:nvPr/>
        </p:nvPicPr>
        <p:blipFill rotWithShape="1">
          <a:blip r:embed="rId3">
            <a:alphaModFix/>
          </a:blip>
          <a:srcRect b="0" l="0" r="0" t="0"/>
          <a:stretch/>
        </p:blipFill>
        <p:spPr>
          <a:xfrm>
            <a:off x="1008064" y="1824489"/>
            <a:ext cx="103867" cy="106967"/>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38"/>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553" name="Google Shape;553;p38"/>
          <p:cNvPicPr preferRelativeResize="0"/>
          <p:nvPr/>
        </p:nvPicPr>
        <p:blipFill rotWithShape="1">
          <a:blip r:embed="rId3">
            <a:alphaModFix/>
          </a:blip>
          <a:srcRect b="0" l="0" r="0" t="0"/>
          <a:stretch/>
        </p:blipFill>
        <p:spPr>
          <a:xfrm>
            <a:off x="3924199" y="2666298"/>
            <a:ext cx="1295601" cy="38680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4"/>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5" name="Google Shape;85;p4"/>
          <p:cNvSpPr txBox="1"/>
          <p:nvPr/>
        </p:nvSpPr>
        <p:spPr>
          <a:xfrm>
            <a:off x="1008062" y="3169972"/>
            <a:ext cx="6385796"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lang="es-ES" sz="2800">
                <a:solidFill>
                  <a:schemeClr val="lt1"/>
                </a:solidFill>
                <a:latin typeface="Arial"/>
                <a:ea typeface="Arial"/>
                <a:cs typeface="Arial"/>
                <a:sym typeface="Arial"/>
              </a:rPr>
              <a:t>PRINCIPIOS ÉTICOS DEL INDIVIDUO Y </a:t>
            </a:r>
            <a:r>
              <a:rPr b="1" lang="es-ES" sz="2800">
                <a:solidFill>
                  <a:schemeClr val="lt1"/>
                </a:solidFill>
                <a:latin typeface="Arial"/>
                <a:ea typeface="Arial"/>
                <a:cs typeface="Arial"/>
                <a:sym typeface="Arial"/>
              </a:rPr>
              <a:t>LA ORGANIZACIÓN PROFESIONAL</a:t>
            </a:r>
            <a:endParaRPr/>
          </a:p>
        </p:txBody>
      </p:sp>
      <p:pic>
        <p:nvPicPr>
          <p:cNvPr id="86" name="Google Shape;86;p4"/>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5"/>
          <p:cNvSpPr txBox="1"/>
          <p:nvPr/>
        </p:nvSpPr>
        <p:spPr>
          <a:xfrm>
            <a:off x="508075" y="917855"/>
            <a:ext cx="8019476" cy="754053"/>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ES" sz="1600">
                <a:solidFill>
                  <a:srgbClr val="262626"/>
                </a:solidFill>
                <a:latin typeface="Calibri"/>
                <a:ea typeface="Calibri"/>
                <a:cs typeface="Calibri"/>
                <a:sym typeface="Calibri"/>
              </a:rPr>
              <a:t>PRINCIPIOS ÉTICOS </a:t>
            </a:r>
            <a:endParaRPr/>
          </a:p>
          <a:p>
            <a:pPr indent="0" lvl="0" marL="11725" marR="0" rtl="0" algn="l">
              <a:spcBef>
                <a:spcPts val="600"/>
              </a:spcBef>
              <a:spcAft>
                <a:spcPts val="0"/>
              </a:spcAft>
              <a:buNone/>
            </a:pPr>
            <a:r>
              <a:rPr lang="es-ES" sz="1400">
                <a:solidFill>
                  <a:srgbClr val="262626"/>
                </a:solidFill>
                <a:latin typeface="Calibri"/>
                <a:ea typeface="Calibri"/>
                <a:cs typeface="Calibri"/>
                <a:sym typeface="Calibri"/>
              </a:rPr>
              <a:t>Recordemos los principios éticos propuestos por Miguel Ángel Cano Jiménez para analizar su aplicación dentro de una organización profesional. En el ejemplo, los principios de la Asociación Psicológica de EEUU. </a:t>
            </a:r>
            <a:endParaRPr/>
          </a:p>
        </p:txBody>
      </p:sp>
      <p:sp>
        <p:nvSpPr>
          <p:cNvPr id="93" name="Google Shape;93;p5"/>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PRINCIPIOS ÉTICOS DEL INDIVIDUO Y LA ORGANIZACIÓN PROFESIONAL</a:t>
            </a:r>
            <a:endParaRPr/>
          </a:p>
        </p:txBody>
      </p:sp>
      <p:sp>
        <p:nvSpPr>
          <p:cNvPr id="94" name="Google Shape;94;p5"/>
          <p:cNvSpPr/>
          <p:nvPr/>
        </p:nvSpPr>
        <p:spPr>
          <a:xfrm>
            <a:off x="3470324" y="2593026"/>
            <a:ext cx="1681696" cy="1713130"/>
          </a:xfrm>
          <a:prstGeom prst="ellipse">
            <a:avLst/>
          </a:prstGeom>
          <a:noFill/>
          <a:ln cap="flat" cmpd="sng" w="28575">
            <a:solidFill>
              <a:srgbClr val="808799">
                <a:alpha val="53725"/>
              </a:srgbClr>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5" name="Google Shape;95;p5"/>
          <p:cNvSpPr/>
          <p:nvPr/>
        </p:nvSpPr>
        <p:spPr>
          <a:xfrm>
            <a:off x="3642778" y="3065899"/>
            <a:ext cx="1341810" cy="840230"/>
          </a:xfrm>
          <a:prstGeom prst="rect">
            <a:avLst/>
          </a:prstGeom>
          <a:no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None/>
            </a:pPr>
            <a:r>
              <a:rPr b="1" lang="es-ES" sz="1800">
                <a:solidFill>
                  <a:schemeClr val="dk1"/>
                </a:solidFill>
                <a:latin typeface="Calibri"/>
                <a:ea typeface="Calibri"/>
                <a:cs typeface="Calibri"/>
                <a:sym typeface="Calibri"/>
              </a:rPr>
              <a:t>Principios éticos de </a:t>
            </a:r>
            <a:br>
              <a:rPr b="1" lang="es-ES" sz="1800">
                <a:solidFill>
                  <a:schemeClr val="dk1"/>
                </a:solidFill>
                <a:latin typeface="Calibri"/>
                <a:ea typeface="Calibri"/>
                <a:cs typeface="Calibri"/>
                <a:sym typeface="Calibri"/>
              </a:rPr>
            </a:br>
            <a:r>
              <a:rPr b="1" lang="es-ES" sz="1800">
                <a:solidFill>
                  <a:schemeClr val="dk1"/>
                </a:solidFill>
                <a:latin typeface="Calibri"/>
                <a:ea typeface="Calibri"/>
                <a:cs typeface="Calibri"/>
                <a:sym typeface="Calibri"/>
              </a:rPr>
              <a:t>la APA</a:t>
            </a:r>
            <a:endParaRPr/>
          </a:p>
        </p:txBody>
      </p:sp>
      <p:sp>
        <p:nvSpPr>
          <p:cNvPr id="96" name="Google Shape;96;p5"/>
          <p:cNvSpPr/>
          <p:nvPr/>
        </p:nvSpPr>
        <p:spPr>
          <a:xfrm>
            <a:off x="5358214" y="3842715"/>
            <a:ext cx="2038796" cy="722579"/>
          </a:xfrm>
          <a:prstGeom prst="roundRect">
            <a:avLst>
              <a:gd fmla="val 47824" name="adj"/>
            </a:avLst>
          </a:prstGeom>
          <a:solidFill>
            <a:schemeClr val="lt1"/>
          </a:solidFill>
          <a:ln cap="flat" cmpd="sng" w="19050">
            <a:solidFill>
              <a:srgbClr val="EE4639"/>
            </a:solidFill>
            <a:prstDash val="solid"/>
            <a:round/>
            <a:headEnd len="sm" w="sm" type="none"/>
            <a:tailEnd len="sm" w="sm" type="none"/>
          </a:ln>
        </p:spPr>
        <p:txBody>
          <a:bodyPr anchorCtr="0" anchor="ctr" bIns="45700" lIns="91425" spcFirstLastPara="1" rIns="91425" wrap="square" tIns="45700">
            <a:noAutofit/>
          </a:bodyPr>
          <a:lstStyle/>
          <a:p>
            <a:pPr indent="50800" lvl="0" marL="622300" marR="0" rtl="0" algn="l">
              <a:lnSpc>
                <a:spcPct val="90000"/>
              </a:lnSpc>
              <a:spcBef>
                <a:spcPts val="0"/>
              </a:spcBef>
              <a:spcAft>
                <a:spcPts val="0"/>
              </a:spcAft>
              <a:buNone/>
            </a:pPr>
            <a:r>
              <a:rPr b="1" lang="es-ES" sz="1300">
                <a:solidFill>
                  <a:srgbClr val="EE4639"/>
                </a:solidFill>
                <a:latin typeface="Calibri"/>
                <a:ea typeface="Calibri"/>
                <a:cs typeface="Calibri"/>
                <a:sym typeface="Calibri"/>
              </a:rPr>
              <a:t>Integridad</a:t>
            </a:r>
            <a:endParaRPr/>
          </a:p>
        </p:txBody>
      </p:sp>
      <p:sp>
        <p:nvSpPr>
          <p:cNvPr id="97" name="Google Shape;97;p5"/>
          <p:cNvSpPr/>
          <p:nvPr/>
        </p:nvSpPr>
        <p:spPr>
          <a:xfrm>
            <a:off x="5313458" y="3828517"/>
            <a:ext cx="746433" cy="743601"/>
          </a:xfrm>
          <a:prstGeom prst="ellipse">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8" name="Google Shape;98;p5"/>
          <p:cNvSpPr/>
          <p:nvPr/>
        </p:nvSpPr>
        <p:spPr>
          <a:xfrm>
            <a:off x="5434825" y="2916646"/>
            <a:ext cx="2202868" cy="722579"/>
          </a:xfrm>
          <a:prstGeom prst="roundRect">
            <a:avLst>
              <a:gd fmla="val 47824" name="adj"/>
            </a:avLst>
          </a:prstGeom>
          <a:solidFill>
            <a:schemeClr val="lt1"/>
          </a:solidFill>
          <a:ln cap="flat" cmpd="sng" w="19050">
            <a:solidFill>
              <a:srgbClr val="FEC212"/>
            </a:solidFill>
            <a:prstDash val="solid"/>
            <a:round/>
            <a:headEnd len="sm" w="sm" type="none"/>
            <a:tailEnd len="sm" w="sm" type="none"/>
          </a:ln>
        </p:spPr>
        <p:txBody>
          <a:bodyPr anchorCtr="0" anchor="ctr" bIns="45700" lIns="91425" spcFirstLastPara="1" rIns="91425" wrap="square" tIns="45700">
            <a:noAutofit/>
          </a:bodyPr>
          <a:lstStyle/>
          <a:p>
            <a:pPr indent="0" lvl="0" marL="622300" marR="0" rtl="0" algn="l">
              <a:lnSpc>
                <a:spcPct val="90000"/>
              </a:lnSpc>
              <a:spcBef>
                <a:spcPts val="0"/>
              </a:spcBef>
              <a:spcAft>
                <a:spcPts val="0"/>
              </a:spcAft>
              <a:buNone/>
            </a:pPr>
            <a:r>
              <a:rPr b="1" lang="es-ES" sz="1300">
                <a:solidFill>
                  <a:srgbClr val="FFC211"/>
                </a:solidFill>
                <a:latin typeface="Calibri"/>
                <a:ea typeface="Calibri"/>
                <a:cs typeface="Calibri"/>
                <a:sym typeface="Calibri"/>
              </a:rPr>
              <a:t>Beneficencia y no maleficencia</a:t>
            </a:r>
            <a:endParaRPr/>
          </a:p>
        </p:txBody>
      </p:sp>
      <p:sp>
        <p:nvSpPr>
          <p:cNvPr id="99" name="Google Shape;99;p5"/>
          <p:cNvSpPr/>
          <p:nvPr/>
        </p:nvSpPr>
        <p:spPr>
          <a:xfrm>
            <a:off x="5390070" y="2902447"/>
            <a:ext cx="746433" cy="743601"/>
          </a:xfrm>
          <a:prstGeom prst="ellipse">
            <a:avLst/>
          </a:prstGeom>
          <a:solidFill>
            <a:srgbClr val="FEC21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00" name="Google Shape;100;p5"/>
          <p:cNvSpPr/>
          <p:nvPr/>
        </p:nvSpPr>
        <p:spPr>
          <a:xfrm rot="-5400000">
            <a:off x="5250244" y="3212760"/>
            <a:ext cx="175831" cy="141393"/>
          </a:xfrm>
          <a:prstGeom prst="triangle">
            <a:avLst>
              <a:gd fmla="val 46662" name="adj"/>
            </a:avLst>
          </a:prstGeom>
          <a:solidFill>
            <a:srgbClr val="FEC21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01" name="Google Shape;101;p5"/>
          <p:cNvSpPr/>
          <p:nvPr/>
        </p:nvSpPr>
        <p:spPr>
          <a:xfrm rot="-4653533">
            <a:off x="5182323" y="4028538"/>
            <a:ext cx="175831" cy="141393"/>
          </a:xfrm>
          <a:prstGeom prst="triangle">
            <a:avLst>
              <a:gd fmla="val 81923" name="adj"/>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102" name="Google Shape;102;p5"/>
          <p:cNvGrpSpPr/>
          <p:nvPr/>
        </p:nvGrpSpPr>
        <p:grpSpPr>
          <a:xfrm>
            <a:off x="4930797" y="3862590"/>
            <a:ext cx="168063" cy="167425"/>
            <a:chOff x="3427964" y="2244682"/>
            <a:chExt cx="225891" cy="225034"/>
          </a:xfrm>
        </p:grpSpPr>
        <p:sp>
          <p:nvSpPr>
            <p:cNvPr id="103" name="Google Shape;103;p5"/>
            <p:cNvSpPr/>
            <p:nvPr/>
          </p:nvSpPr>
          <p:spPr>
            <a:xfrm>
              <a:off x="3427964" y="2244682"/>
              <a:ext cx="225891" cy="225034"/>
            </a:xfrm>
            <a:prstGeom prst="ellipse">
              <a:avLst/>
            </a:prstGeom>
            <a:solidFill>
              <a:schemeClr val="lt1"/>
            </a:solidFill>
            <a:ln cap="flat" cmpd="sng" w="19050">
              <a:solidFill>
                <a:srgbClr val="EE463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04" name="Google Shape;104;p5"/>
            <p:cNvSpPr/>
            <p:nvPr/>
          </p:nvSpPr>
          <p:spPr>
            <a:xfrm>
              <a:off x="3482167" y="2298680"/>
              <a:ext cx="117483" cy="117037"/>
            </a:xfrm>
            <a:prstGeom prst="ellipse">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105" name="Google Shape;105;p5"/>
          <p:cNvSpPr/>
          <p:nvPr/>
        </p:nvSpPr>
        <p:spPr>
          <a:xfrm>
            <a:off x="5112014" y="2003878"/>
            <a:ext cx="2284995" cy="722579"/>
          </a:xfrm>
          <a:prstGeom prst="roundRect">
            <a:avLst>
              <a:gd fmla="val 47824" name="adj"/>
            </a:avLst>
          </a:prstGeom>
          <a:solidFill>
            <a:schemeClr val="lt1"/>
          </a:solidFill>
          <a:ln cap="flat" cmpd="sng" w="19050">
            <a:solidFill>
              <a:srgbClr val="808799"/>
            </a:solidFill>
            <a:prstDash val="solid"/>
            <a:round/>
            <a:headEnd len="sm" w="sm" type="none"/>
            <a:tailEnd len="sm" w="sm" type="none"/>
          </a:ln>
        </p:spPr>
        <p:txBody>
          <a:bodyPr anchorCtr="0" anchor="ctr" bIns="45700" lIns="91425" spcFirstLastPara="1" rIns="91425" wrap="square" tIns="45700">
            <a:noAutofit/>
          </a:bodyPr>
          <a:lstStyle/>
          <a:p>
            <a:pPr indent="0" lvl="0" marL="625475" marR="0" rtl="0" algn="l">
              <a:spcBef>
                <a:spcPts val="0"/>
              </a:spcBef>
              <a:spcAft>
                <a:spcPts val="0"/>
              </a:spcAft>
              <a:buNone/>
            </a:pPr>
            <a:r>
              <a:rPr b="1" lang="es-ES" sz="1300">
                <a:solidFill>
                  <a:srgbClr val="808799"/>
                </a:solidFill>
                <a:latin typeface="Calibri"/>
                <a:ea typeface="Calibri"/>
                <a:cs typeface="Calibri"/>
                <a:sym typeface="Calibri"/>
              </a:rPr>
              <a:t>Fidelidad </a:t>
            </a:r>
            <a:endParaRPr/>
          </a:p>
          <a:p>
            <a:pPr indent="0" lvl="0" marL="625475" marR="0" rtl="0" algn="l">
              <a:spcBef>
                <a:spcPts val="0"/>
              </a:spcBef>
              <a:spcAft>
                <a:spcPts val="0"/>
              </a:spcAft>
              <a:buNone/>
            </a:pPr>
            <a:r>
              <a:rPr b="1" lang="es-ES" sz="1300">
                <a:solidFill>
                  <a:srgbClr val="808799"/>
                </a:solidFill>
                <a:latin typeface="Calibri"/>
                <a:ea typeface="Calibri"/>
                <a:cs typeface="Calibri"/>
                <a:sym typeface="Calibri"/>
              </a:rPr>
              <a:t>y responsabilidad</a:t>
            </a:r>
            <a:endParaRPr/>
          </a:p>
        </p:txBody>
      </p:sp>
      <p:sp>
        <p:nvSpPr>
          <p:cNvPr id="106" name="Google Shape;106;p5"/>
          <p:cNvSpPr/>
          <p:nvPr/>
        </p:nvSpPr>
        <p:spPr>
          <a:xfrm rot="-6300000">
            <a:off x="4977946" y="2431415"/>
            <a:ext cx="175831" cy="141393"/>
          </a:xfrm>
          <a:prstGeom prst="triangle">
            <a:avLst>
              <a:gd fmla="val 23871" name="adj"/>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107" name="Google Shape;107;p5"/>
          <p:cNvGrpSpPr/>
          <p:nvPr/>
        </p:nvGrpSpPr>
        <p:grpSpPr>
          <a:xfrm>
            <a:off x="5035505" y="3216333"/>
            <a:ext cx="168063" cy="167425"/>
            <a:chOff x="3427964" y="2244682"/>
            <a:chExt cx="225891" cy="225034"/>
          </a:xfrm>
        </p:grpSpPr>
        <p:sp>
          <p:nvSpPr>
            <p:cNvPr id="108" name="Google Shape;108;p5"/>
            <p:cNvSpPr/>
            <p:nvPr/>
          </p:nvSpPr>
          <p:spPr>
            <a:xfrm>
              <a:off x="3427964" y="2244682"/>
              <a:ext cx="225891" cy="225034"/>
            </a:xfrm>
            <a:prstGeom prst="ellipse">
              <a:avLst/>
            </a:prstGeom>
            <a:solidFill>
              <a:schemeClr val="lt1"/>
            </a:solidFill>
            <a:ln cap="flat" cmpd="sng" w="19050">
              <a:solidFill>
                <a:srgbClr val="FEC21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09" name="Google Shape;109;p5"/>
            <p:cNvSpPr/>
            <p:nvPr/>
          </p:nvSpPr>
          <p:spPr>
            <a:xfrm>
              <a:off x="3482167" y="2298680"/>
              <a:ext cx="117483" cy="117037"/>
            </a:xfrm>
            <a:prstGeom prst="ellipse">
              <a:avLst/>
            </a:prstGeom>
            <a:solidFill>
              <a:srgbClr val="FEC21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grpSp>
        <p:nvGrpSpPr>
          <p:cNvPr id="110" name="Google Shape;110;p5"/>
          <p:cNvGrpSpPr/>
          <p:nvPr/>
        </p:nvGrpSpPr>
        <p:grpSpPr>
          <a:xfrm>
            <a:off x="4762734" y="2642744"/>
            <a:ext cx="168063" cy="167425"/>
            <a:chOff x="3427964" y="2244682"/>
            <a:chExt cx="225891" cy="225034"/>
          </a:xfrm>
        </p:grpSpPr>
        <p:sp>
          <p:nvSpPr>
            <p:cNvPr id="111" name="Google Shape;111;p5"/>
            <p:cNvSpPr/>
            <p:nvPr/>
          </p:nvSpPr>
          <p:spPr>
            <a:xfrm>
              <a:off x="3427964" y="2244682"/>
              <a:ext cx="225891" cy="225034"/>
            </a:xfrm>
            <a:prstGeom prst="ellipse">
              <a:avLst/>
            </a:prstGeom>
            <a:solidFill>
              <a:schemeClr val="lt1"/>
            </a:solidFill>
            <a:ln cap="flat" cmpd="sng" w="19050">
              <a:solidFill>
                <a:srgbClr val="80879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12" name="Google Shape;112;p5"/>
            <p:cNvSpPr/>
            <p:nvPr/>
          </p:nvSpPr>
          <p:spPr>
            <a:xfrm>
              <a:off x="3482167" y="2298680"/>
              <a:ext cx="117483" cy="117037"/>
            </a:xfrm>
            <a:prstGeom prst="ellipse">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113" name="Google Shape;113;p5"/>
          <p:cNvSpPr/>
          <p:nvPr/>
        </p:nvSpPr>
        <p:spPr>
          <a:xfrm>
            <a:off x="5101622" y="1993900"/>
            <a:ext cx="746433" cy="743601"/>
          </a:xfrm>
          <a:prstGeom prst="ellipse">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14" name="Google Shape;114;p5"/>
          <p:cNvSpPr/>
          <p:nvPr/>
        </p:nvSpPr>
        <p:spPr>
          <a:xfrm>
            <a:off x="1144303" y="2913137"/>
            <a:ext cx="1966041" cy="722579"/>
          </a:xfrm>
          <a:prstGeom prst="roundRect">
            <a:avLst>
              <a:gd fmla="val 47824" name="adj"/>
            </a:avLst>
          </a:prstGeom>
          <a:solidFill>
            <a:schemeClr val="lt1"/>
          </a:solidFill>
          <a:ln cap="flat" cmpd="sng" w="19050">
            <a:solidFill>
              <a:srgbClr val="8EC54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lang="es-ES" sz="1300">
                <a:solidFill>
                  <a:srgbClr val="92C34D"/>
                </a:solidFill>
                <a:latin typeface="Calibri"/>
                <a:ea typeface="Calibri"/>
                <a:cs typeface="Calibri"/>
                <a:sym typeface="Calibri"/>
              </a:rPr>
              <a:t>Respeto a los </a:t>
            </a:r>
            <a:br>
              <a:rPr b="1" lang="es-ES" sz="1300">
                <a:solidFill>
                  <a:srgbClr val="92C34D"/>
                </a:solidFill>
                <a:latin typeface="Calibri"/>
                <a:ea typeface="Calibri"/>
                <a:cs typeface="Calibri"/>
                <a:sym typeface="Calibri"/>
              </a:rPr>
            </a:br>
            <a:r>
              <a:rPr b="1" lang="es-ES" sz="1300">
                <a:solidFill>
                  <a:srgbClr val="92C34D"/>
                </a:solidFill>
                <a:latin typeface="Calibri"/>
                <a:ea typeface="Calibri"/>
                <a:cs typeface="Calibri"/>
                <a:sym typeface="Calibri"/>
              </a:rPr>
              <a:t>derechos de </a:t>
            </a:r>
            <a:br>
              <a:rPr b="1" lang="es-ES" sz="1300">
                <a:solidFill>
                  <a:srgbClr val="92C34D"/>
                </a:solidFill>
                <a:latin typeface="Calibri"/>
                <a:ea typeface="Calibri"/>
                <a:cs typeface="Calibri"/>
                <a:sym typeface="Calibri"/>
              </a:rPr>
            </a:br>
            <a:r>
              <a:rPr b="1" lang="es-ES" sz="1300">
                <a:solidFill>
                  <a:srgbClr val="92C34D"/>
                </a:solidFill>
                <a:latin typeface="Calibri"/>
                <a:ea typeface="Calibri"/>
                <a:cs typeface="Calibri"/>
                <a:sym typeface="Calibri"/>
              </a:rPr>
              <a:t>las personas</a:t>
            </a:r>
            <a:endParaRPr/>
          </a:p>
        </p:txBody>
      </p:sp>
      <p:sp>
        <p:nvSpPr>
          <p:cNvPr id="115" name="Google Shape;115;p5"/>
          <p:cNvSpPr/>
          <p:nvPr/>
        </p:nvSpPr>
        <p:spPr>
          <a:xfrm>
            <a:off x="2440646" y="2898938"/>
            <a:ext cx="746433" cy="743601"/>
          </a:xfrm>
          <a:prstGeom prst="ellipse">
            <a:avLst/>
          </a:prstGeom>
          <a:solidFill>
            <a:srgbClr val="8EC54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116" name="Google Shape;116;p5"/>
          <p:cNvGrpSpPr/>
          <p:nvPr/>
        </p:nvGrpSpPr>
        <p:grpSpPr>
          <a:xfrm>
            <a:off x="3387866" y="3202861"/>
            <a:ext cx="168063" cy="167425"/>
            <a:chOff x="3427964" y="2244682"/>
            <a:chExt cx="225891" cy="225034"/>
          </a:xfrm>
        </p:grpSpPr>
        <p:sp>
          <p:nvSpPr>
            <p:cNvPr id="117" name="Google Shape;117;p5"/>
            <p:cNvSpPr/>
            <p:nvPr/>
          </p:nvSpPr>
          <p:spPr>
            <a:xfrm>
              <a:off x="3427964" y="2244682"/>
              <a:ext cx="225891" cy="225034"/>
            </a:xfrm>
            <a:prstGeom prst="ellipse">
              <a:avLst/>
            </a:prstGeom>
            <a:solidFill>
              <a:schemeClr val="lt1"/>
            </a:solidFill>
            <a:ln cap="flat" cmpd="sng" w="19050">
              <a:solidFill>
                <a:srgbClr val="8EC54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18" name="Google Shape;118;p5"/>
            <p:cNvSpPr/>
            <p:nvPr/>
          </p:nvSpPr>
          <p:spPr>
            <a:xfrm>
              <a:off x="3482167" y="2298680"/>
              <a:ext cx="117483" cy="117037"/>
            </a:xfrm>
            <a:prstGeom prst="ellipse">
              <a:avLst/>
            </a:prstGeom>
            <a:solidFill>
              <a:srgbClr val="8EC54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119" name="Google Shape;119;p5"/>
          <p:cNvSpPr/>
          <p:nvPr/>
        </p:nvSpPr>
        <p:spPr>
          <a:xfrm rot="5400000">
            <a:off x="3143027" y="3220080"/>
            <a:ext cx="175831" cy="141393"/>
          </a:xfrm>
          <a:prstGeom prst="triangle">
            <a:avLst>
              <a:gd fmla="val 50000" name="adj"/>
            </a:avLst>
          </a:prstGeom>
          <a:solidFill>
            <a:srgbClr val="8EC54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20" name="Google Shape;120;p5"/>
          <p:cNvSpPr/>
          <p:nvPr/>
        </p:nvSpPr>
        <p:spPr>
          <a:xfrm>
            <a:off x="1448023" y="3841971"/>
            <a:ext cx="1869399" cy="722579"/>
          </a:xfrm>
          <a:prstGeom prst="roundRect">
            <a:avLst>
              <a:gd fmla="val 47824" name="adj"/>
            </a:avLst>
          </a:prstGeom>
          <a:solidFill>
            <a:schemeClr val="lt1"/>
          </a:solidFill>
          <a:ln cap="flat" cmpd="sng" w="19050">
            <a:solidFill>
              <a:srgbClr val="FF782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lang="es-ES" sz="1300">
                <a:solidFill>
                  <a:srgbClr val="FF7828"/>
                </a:solidFill>
                <a:latin typeface="Calibri"/>
                <a:ea typeface="Calibri"/>
                <a:cs typeface="Calibri"/>
                <a:sym typeface="Calibri"/>
              </a:rPr>
              <a:t>Justicia</a:t>
            </a:r>
            <a:endParaRPr/>
          </a:p>
        </p:txBody>
      </p:sp>
      <p:sp>
        <p:nvSpPr>
          <p:cNvPr id="121" name="Google Shape;121;p5"/>
          <p:cNvSpPr/>
          <p:nvPr/>
        </p:nvSpPr>
        <p:spPr>
          <a:xfrm>
            <a:off x="2647724" y="3827772"/>
            <a:ext cx="746433" cy="743601"/>
          </a:xfrm>
          <a:prstGeom prst="ellipse">
            <a:avLst/>
          </a:prstGeom>
          <a:solidFill>
            <a:srgbClr val="FF782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122" name="Google Shape;122;p5"/>
          <p:cNvGrpSpPr/>
          <p:nvPr/>
        </p:nvGrpSpPr>
        <p:grpSpPr>
          <a:xfrm>
            <a:off x="3646209" y="3998152"/>
            <a:ext cx="168063" cy="167425"/>
            <a:chOff x="3427964" y="2244682"/>
            <a:chExt cx="225891" cy="225034"/>
          </a:xfrm>
        </p:grpSpPr>
        <p:sp>
          <p:nvSpPr>
            <p:cNvPr id="123" name="Google Shape;123;p5"/>
            <p:cNvSpPr/>
            <p:nvPr/>
          </p:nvSpPr>
          <p:spPr>
            <a:xfrm>
              <a:off x="3427964" y="2244682"/>
              <a:ext cx="225891" cy="225034"/>
            </a:xfrm>
            <a:prstGeom prst="ellipse">
              <a:avLst/>
            </a:prstGeom>
            <a:solidFill>
              <a:schemeClr val="lt1"/>
            </a:solidFill>
            <a:ln cap="flat" cmpd="sng" w="19050">
              <a:solidFill>
                <a:srgbClr val="FF782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24" name="Google Shape;124;p5"/>
            <p:cNvSpPr/>
            <p:nvPr/>
          </p:nvSpPr>
          <p:spPr>
            <a:xfrm>
              <a:off x="3482167" y="2298680"/>
              <a:ext cx="117483" cy="117037"/>
            </a:xfrm>
            <a:prstGeom prst="ellipse">
              <a:avLst/>
            </a:prstGeom>
            <a:solidFill>
              <a:srgbClr val="FF782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125" name="Google Shape;125;p5"/>
          <p:cNvSpPr/>
          <p:nvPr/>
        </p:nvSpPr>
        <p:spPr>
          <a:xfrm rot="5400000">
            <a:off x="3350105" y="4148914"/>
            <a:ext cx="175831" cy="141393"/>
          </a:xfrm>
          <a:prstGeom prst="triangle">
            <a:avLst>
              <a:gd fmla="val 50000" name="adj"/>
            </a:avLst>
          </a:prstGeom>
          <a:solidFill>
            <a:srgbClr val="FF782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126" name="Google Shape;126;p5"/>
          <p:cNvPicPr preferRelativeResize="0"/>
          <p:nvPr/>
        </p:nvPicPr>
        <p:blipFill rotWithShape="1">
          <a:blip r:embed="rId3">
            <a:alphaModFix/>
          </a:blip>
          <a:srcRect b="0" l="0" r="0" t="0"/>
          <a:stretch/>
        </p:blipFill>
        <p:spPr>
          <a:xfrm>
            <a:off x="5535432" y="3060357"/>
            <a:ext cx="456210" cy="456210"/>
          </a:xfrm>
          <a:prstGeom prst="rect">
            <a:avLst/>
          </a:prstGeom>
          <a:noFill/>
          <a:ln>
            <a:noFill/>
          </a:ln>
        </p:spPr>
      </p:pic>
      <p:pic>
        <p:nvPicPr>
          <p:cNvPr id="127" name="Google Shape;127;p5"/>
          <p:cNvPicPr preferRelativeResize="0"/>
          <p:nvPr/>
        </p:nvPicPr>
        <p:blipFill rotWithShape="1">
          <a:blip r:embed="rId4">
            <a:alphaModFix/>
          </a:blip>
          <a:srcRect b="0" l="0" r="0" t="0"/>
          <a:stretch/>
        </p:blipFill>
        <p:spPr>
          <a:xfrm>
            <a:off x="2819658" y="3976558"/>
            <a:ext cx="412786" cy="412786"/>
          </a:xfrm>
          <a:prstGeom prst="rect">
            <a:avLst/>
          </a:prstGeom>
          <a:noFill/>
          <a:ln>
            <a:noFill/>
          </a:ln>
        </p:spPr>
      </p:pic>
      <p:pic>
        <p:nvPicPr>
          <p:cNvPr id="128" name="Google Shape;128;p5"/>
          <p:cNvPicPr preferRelativeResize="0"/>
          <p:nvPr/>
        </p:nvPicPr>
        <p:blipFill rotWithShape="1">
          <a:blip r:embed="rId5">
            <a:alphaModFix/>
          </a:blip>
          <a:srcRect b="0" l="0" r="0" t="0"/>
          <a:stretch/>
        </p:blipFill>
        <p:spPr>
          <a:xfrm>
            <a:off x="5462201" y="3965087"/>
            <a:ext cx="462085" cy="462085"/>
          </a:xfrm>
          <a:prstGeom prst="rect">
            <a:avLst/>
          </a:prstGeom>
          <a:noFill/>
          <a:ln>
            <a:noFill/>
          </a:ln>
        </p:spPr>
      </p:pic>
      <p:pic>
        <p:nvPicPr>
          <p:cNvPr id="129" name="Google Shape;129;p5"/>
          <p:cNvPicPr preferRelativeResize="0"/>
          <p:nvPr/>
        </p:nvPicPr>
        <p:blipFill rotWithShape="1">
          <a:blip r:embed="rId6">
            <a:alphaModFix/>
          </a:blip>
          <a:srcRect b="0" l="0" r="0" t="0"/>
          <a:stretch/>
        </p:blipFill>
        <p:spPr>
          <a:xfrm>
            <a:off x="5239105" y="2115743"/>
            <a:ext cx="471466" cy="471466"/>
          </a:xfrm>
          <a:prstGeom prst="rect">
            <a:avLst/>
          </a:prstGeom>
          <a:noFill/>
          <a:ln>
            <a:noFill/>
          </a:ln>
        </p:spPr>
      </p:pic>
      <p:pic>
        <p:nvPicPr>
          <p:cNvPr id="130" name="Google Shape;130;p5"/>
          <p:cNvPicPr preferRelativeResize="0"/>
          <p:nvPr/>
        </p:nvPicPr>
        <p:blipFill rotWithShape="1">
          <a:blip r:embed="rId7">
            <a:alphaModFix/>
          </a:blip>
          <a:srcRect b="0" l="0" r="0" t="0"/>
          <a:stretch/>
        </p:blipFill>
        <p:spPr>
          <a:xfrm>
            <a:off x="2581887" y="3034318"/>
            <a:ext cx="459334" cy="45933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6"/>
          <p:cNvSpPr txBox="1"/>
          <p:nvPr/>
        </p:nvSpPr>
        <p:spPr>
          <a:xfrm>
            <a:off x="506688" y="916264"/>
            <a:ext cx="3885925" cy="2046714"/>
          </a:xfrm>
          <a:prstGeom prst="rect">
            <a:avLst/>
          </a:prstGeom>
          <a:noFill/>
          <a:ln>
            <a:noFill/>
          </a:ln>
        </p:spPr>
        <p:txBody>
          <a:bodyPr anchorCtr="0" anchor="t" bIns="0" lIns="0" spcFirstLastPara="1" rIns="0" wrap="square" tIns="0">
            <a:spAutoFit/>
          </a:bodyPr>
          <a:lstStyle/>
          <a:p>
            <a:pPr indent="0" lvl="0" marL="3175" marR="0" rtl="0" algn="l">
              <a:spcBef>
                <a:spcPts val="0"/>
              </a:spcBef>
              <a:spcAft>
                <a:spcPts val="0"/>
              </a:spcAft>
              <a:buNone/>
            </a:pPr>
            <a:r>
              <a:rPr b="1" lang="es-ES" sz="1600">
                <a:solidFill>
                  <a:schemeClr val="dk1"/>
                </a:solidFill>
                <a:latin typeface="Calibri"/>
                <a:ea typeface="Calibri"/>
                <a:cs typeface="Calibri"/>
                <a:sym typeface="Calibri"/>
              </a:rPr>
              <a:t>ORGANIZACIÓN PROFESIONAL </a:t>
            </a:r>
            <a:endParaRPr/>
          </a:p>
          <a:p>
            <a:pPr indent="0" lvl="0" marL="11725" marR="0" rtl="0" algn="l">
              <a:spcBef>
                <a:spcPts val="600"/>
              </a:spcBef>
              <a:spcAft>
                <a:spcPts val="0"/>
              </a:spcAft>
              <a:buNone/>
            </a:pPr>
            <a:r>
              <a:rPr lang="es-ES" sz="1600">
                <a:solidFill>
                  <a:schemeClr val="dk1"/>
                </a:solidFill>
                <a:latin typeface="Calibri"/>
                <a:ea typeface="Calibri"/>
                <a:cs typeface="Calibri"/>
                <a:sym typeface="Calibri"/>
              </a:rPr>
              <a:t>Según Henry Mintzberg, la organización profesional “depende de la estandarización de las habilidades y no de los procesos de trabajo o de los resultados para su coordinación (…). Aquí predomina el impulso hacia la profesionalización”. </a:t>
            </a:r>
            <a:endParaRPr/>
          </a:p>
          <a:p>
            <a:pPr indent="0" lvl="0" marL="11725" marR="0" rtl="0" algn="l">
              <a:spcBef>
                <a:spcPts val="0"/>
              </a:spcBef>
              <a:spcAft>
                <a:spcPts val="0"/>
              </a:spcAft>
              <a:buNone/>
            </a:pPr>
            <a:r>
              <a:t/>
            </a:r>
            <a:endParaRPr sz="1600">
              <a:solidFill>
                <a:schemeClr val="dk1"/>
              </a:solidFill>
              <a:latin typeface="Calibri"/>
              <a:ea typeface="Calibri"/>
              <a:cs typeface="Calibri"/>
              <a:sym typeface="Calibri"/>
            </a:endParaRPr>
          </a:p>
        </p:txBody>
      </p:sp>
      <p:sp>
        <p:nvSpPr>
          <p:cNvPr id="137" name="Google Shape;137;p6"/>
          <p:cNvSpPr txBox="1"/>
          <p:nvPr/>
        </p:nvSpPr>
        <p:spPr>
          <a:xfrm flipH="1">
            <a:off x="4763112" y="5081580"/>
            <a:ext cx="3235215" cy="15388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000">
                <a:solidFill>
                  <a:srgbClr val="262626"/>
                </a:solidFill>
                <a:latin typeface="Calibri"/>
                <a:ea typeface="Calibri"/>
                <a:cs typeface="Calibri"/>
                <a:sym typeface="Calibri"/>
              </a:rPr>
              <a:t>Organización profesional. </a:t>
            </a:r>
            <a:r>
              <a:rPr lang="es-ES" sz="1000">
                <a:solidFill>
                  <a:schemeClr val="dk1"/>
                </a:solidFill>
                <a:latin typeface="Calibri"/>
                <a:ea typeface="Calibri"/>
                <a:cs typeface="Calibri"/>
                <a:sym typeface="Calibri"/>
              </a:rPr>
              <a:t>(Crédito: Infotecarios.com)</a:t>
            </a:r>
            <a:endParaRPr/>
          </a:p>
        </p:txBody>
      </p:sp>
      <p:pic>
        <p:nvPicPr>
          <p:cNvPr descr="Un hombre con la mano en la cara&#10;&#10;Descripción generada automáticamente con confianza baja" id="138" name="Google Shape;138;p6"/>
          <p:cNvPicPr preferRelativeResize="0"/>
          <p:nvPr/>
        </p:nvPicPr>
        <p:blipFill rotWithShape="1">
          <a:blip r:embed="rId3">
            <a:alphaModFix/>
          </a:blip>
          <a:srcRect b="206" l="2621" r="0" t="-1"/>
          <a:stretch/>
        </p:blipFill>
        <p:spPr>
          <a:xfrm>
            <a:off x="4746976" y="481013"/>
            <a:ext cx="3928712" cy="4501534"/>
          </a:xfrm>
          <a:prstGeom prst="rect">
            <a:avLst/>
          </a:prstGeom>
          <a:noFill/>
          <a:ln>
            <a:noFill/>
          </a:ln>
        </p:spPr>
      </p:pic>
      <p:sp>
        <p:nvSpPr>
          <p:cNvPr id="139" name="Google Shape;139;p6"/>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PRINCIPIOS ÉTICOS DEL INDIVIDUO Y LA ORGANIZACIÓN PROFESIONAL</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7"/>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PRINCIPIOS ÉTICOS DEL INDIVIDUO Y LA ORGANIZACIÓN PROFESIONAL</a:t>
            </a:r>
            <a:endParaRPr/>
          </a:p>
        </p:txBody>
      </p:sp>
      <p:sp>
        <p:nvSpPr>
          <p:cNvPr id="146" name="Google Shape;146;p7"/>
          <p:cNvSpPr txBox="1"/>
          <p:nvPr/>
        </p:nvSpPr>
        <p:spPr>
          <a:xfrm>
            <a:off x="2226554" y="1993900"/>
            <a:ext cx="5049667" cy="2154436"/>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2000">
                <a:solidFill>
                  <a:schemeClr val="dk1"/>
                </a:solidFill>
                <a:latin typeface="Calibri"/>
                <a:ea typeface="Calibri"/>
                <a:cs typeface="Calibri"/>
                <a:sym typeface="Calibri"/>
              </a:rPr>
              <a:t>Al tener que depender de profesionales capacitados –gente altamente especializada (…)– para desempeñar sus tareas operativas, la organización cede gran parte de su poder, no solo a los profesionales, sino también a las asociaciones e instituciones que los seleccionaron y capacitaron.</a:t>
            </a:r>
            <a:r>
              <a:rPr b="1" lang="es-ES" sz="1200">
                <a:solidFill>
                  <a:srgbClr val="262626"/>
                </a:solidFill>
                <a:latin typeface="Calibri"/>
                <a:ea typeface="Calibri"/>
                <a:cs typeface="Calibri"/>
                <a:sym typeface="Calibri"/>
              </a:rPr>
              <a:t> </a:t>
            </a:r>
            <a:endParaRPr/>
          </a:p>
        </p:txBody>
      </p:sp>
      <p:pic>
        <p:nvPicPr>
          <p:cNvPr id="147" name="Google Shape;147;p7"/>
          <p:cNvPicPr preferRelativeResize="0"/>
          <p:nvPr/>
        </p:nvPicPr>
        <p:blipFill rotWithShape="1">
          <a:blip r:embed="rId3">
            <a:alphaModFix/>
          </a:blip>
          <a:srcRect b="0" l="0" r="0" t="0"/>
          <a:stretch/>
        </p:blipFill>
        <p:spPr>
          <a:xfrm>
            <a:off x="1654175" y="1860485"/>
            <a:ext cx="411788" cy="338400"/>
          </a:xfrm>
          <a:prstGeom prst="rect">
            <a:avLst/>
          </a:prstGeom>
          <a:noFill/>
          <a:ln>
            <a:noFill/>
          </a:ln>
        </p:spPr>
      </p:pic>
      <p:pic>
        <p:nvPicPr>
          <p:cNvPr id="148" name="Google Shape;148;p7"/>
          <p:cNvPicPr preferRelativeResize="0"/>
          <p:nvPr/>
        </p:nvPicPr>
        <p:blipFill rotWithShape="1">
          <a:blip r:embed="rId3">
            <a:alphaModFix/>
          </a:blip>
          <a:srcRect b="0" l="0" r="0" t="0"/>
          <a:stretch/>
        </p:blipFill>
        <p:spPr>
          <a:xfrm rot="10800000">
            <a:off x="5296337" y="3928726"/>
            <a:ext cx="411788" cy="338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8"/>
          <p:cNvSpPr txBox="1"/>
          <p:nvPr/>
        </p:nvSpPr>
        <p:spPr>
          <a:xfrm>
            <a:off x="507432" y="917007"/>
            <a:ext cx="3885181" cy="2231380"/>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ES" sz="1600">
                <a:solidFill>
                  <a:schemeClr val="dk1"/>
                </a:solidFill>
                <a:latin typeface="Calibri"/>
                <a:ea typeface="Calibri"/>
                <a:cs typeface="Calibri"/>
                <a:sym typeface="Calibri"/>
              </a:rPr>
              <a:t>ORGANIZACIÓN PROFESIONAL </a:t>
            </a:r>
            <a:endParaRPr/>
          </a:p>
          <a:p>
            <a:pPr indent="0" lvl="0" marL="11725" marR="0" rtl="0" algn="l">
              <a:spcBef>
                <a:spcPts val="600"/>
              </a:spcBef>
              <a:spcAft>
                <a:spcPts val="0"/>
              </a:spcAft>
              <a:buNone/>
            </a:pPr>
            <a:r>
              <a:rPr lang="es-ES" sz="1600">
                <a:solidFill>
                  <a:schemeClr val="dk1"/>
                </a:solidFill>
                <a:latin typeface="Calibri"/>
                <a:ea typeface="Calibri"/>
                <a:cs typeface="Calibri"/>
                <a:sym typeface="Calibri"/>
              </a:rPr>
              <a:t>En este tipo de organización, “la estructura </a:t>
            </a:r>
            <a:br>
              <a:rPr lang="es-ES" sz="1600">
                <a:solidFill>
                  <a:schemeClr val="dk1"/>
                </a:solidFill>
                <a:latin typeface="Calibri"/>
                <a:ea typeface="Calibri"/>
                <a:cs typeface="Calibri"/>
                <a:sym typeface="Calibri"/>
              </a:rPr>
            </a:br>
            <a:r>
              <a:rPr lang="es-ES" sz="1600">
                <a:solidFill>
                  <a:schemeClr val="dk1"/>
                </a:solidFill>
                <a:latin typeface="Calibri"/>
                <a:ea typeface="Calibri"/>
                <a:cs typeface="Calibri"/>
                <a:sym typeface="Calibri"/>
              </a:rPr>
              <a:t>que surge es horizontal y altamente descentralizada; el poder desciende sobre muchas decisiones, tanto operativas como estratégicas, hacia los niveles jerárquicos de los profesionales del núcleo de operaciones”. </a:t>
            </a:r>
            <a:endParaRPr/>
          </a:p>
          <a:p>
            <a:pPr indent="0" lvl="0" marL="11725" marR="0" rtl="0" algn="l">
              <a:spcBef>
                <a:spcPts val="0"/>
              </a:spcBef>
              <a:spcAft>
                <a:spcPts val="0"/>
              </a:spcAft>
              <a:buNone/>
            </a:pPr>
            <a:r>
              <a:t/>
            </a:r>
            <a:endParaRPr sz="1600">
              <a:solidFill>
                <a:schemeClr val="dk1"/>
              </a:solidFill>
              <a:latin typeface="Calibri"/>
              <a:ea typeface="Calibri"/>
              <a:cs typeface="Calibri"/>
              <a:sym typeface="Calibri"/>
            </a:endParaRPr>
          </a:p>
          <a:p>
            <a:pPr indent="-9525" lvl="0" marL="9525" marR="0" rtl="0" algn="l">
              <a:spcBef>
                <a:spcPts val="0"/>
              </a:spcBef>
              <a:spcAft>
                <a:spcPts val="0"/>
              </a:spcAft>
              <a:buNone/>
            </a:pPr>
            <a:r>
              <a:rPr lang="es-ES" sz="1200">
                <a:solidFill>
                  <a:schemeClr val="dk1"/>
                </a:solidFill>
                <a:latin typeface="Calibri"/>
                <a:ea typeface="Calibri"/>
                <a:cs typeface="Calibri"/>
                <a:sym typeface="Calibri"/>
              </a:rPr>
              <a:t> </a:t>
            </a:r>
            <a:endParaRPr/>
          </a:p>
        </p:txBody>
      </p:sp>
      <p:sp>
        <p:nvSpPr>
          <p:cNvPr id="155" name="Google Shape;155;p8"/>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PRINCIPIOS ÉTICOS DEL INDIVIDUO Y LA ORGANIZACIÓN PROFESIONAL</a:t>
            </a:r>
            <a:endParaRPr/>
          </a:p>
        </p:txBody>
      </p:sp>
      <p:sp>
        <p:nvSpPr>
          <p:cNvPr id="156" name="Google Shape;156;p8"/>
          <p:cNvSpPr txBox="1"/>
          <p:nvPr/>
        </p:nvSpPr>
        <p:spPr>
          <a:xfrm flipH="1">
            <a:off x="4763111" y="5081579"/>
            <a:ext cx="3912576" cy="15388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000">
                <a:solidFill>
                  <a:schemeClr val="dk1"/>
                </a:solidFill>
                <a:latin typeface="Calibri"/>
                <a:ea typeface="Calibri"/>
                <a:cs typeface="Calibri"/>
                <a:sym typeface="Calibri"/>
              </a:rPr>
              <a:t>Organización profesional. (Crédito: www.findabusinessthat.com)</a:t>
            </a:r>
            <a:endParaRPr/>
          </a:p>
        </p:txBody>
      </p:sp>
      <p:pic>
        <p:nvPicPr>
          <p:cNvPr id="157" name="Google Shape;157;p8"/>
          <p:cNvPicPr preferRelativeResize="0"/>
          <p:nvPr/>
        </p:nvPicPr>
        <p:blipFill rotWithShape="1">
          <a:blip r:embed="rId3">
            <a:alphaModFix/>
          </a:blip>
          <a:srcRect b="0" l="0" r="0" t="0"/>
          <a:stretch/>
        </p:blipFill>
        <p:spPr>
          <a:xfrm>
            <a:off x="4751389" y="481013"/>
            <a:ext cx="3924300" cy="439261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9"/>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PRINCIPIOS ÉTICOS DEL INDIVIDUO Y LA ORGANIZACIÓN PROFESIONAL</a:t>
            </a:r>
            <a:endParaRPr/>
          </a:p>
        </p:txBody>
      </p:sp>
      <p:sp>
        <p:nvSpPr>
          <p:cNvPr id="164" name="Google Shape;164;p9"/>
          <p:cNvSpPr txBox="1"/>
          <p:nvPr/>
        </p:nvSpPr>
        <p:spPr>
          <a:xfrm>
            <a:off x="2047166" y="1605218"/>
            <a:ext cx="5049667" cy="3231654"/>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ES" sz="2000">
                <a:solidFill>
                  <a:srgbClr val="00B2C3"/>
                </a:solidFill>
                <a:latin typeface="Calibri"/>
                <a:ea typeface="Calibri"/>
                <a:cs typeface="Calibri"/>
                <a:sym typeface="Calibri"/>
              </a:rPr>
              <a:t>ORGANIZACIÓN PROFESIONAL</a:t>
            </a:r>
            <a:endParaRPr/>
          </a:p>
          <a:p>
            <a:pPr indent="0" lvl="0" marL="0" marR="0" rtl="0" algn="l">
              <a:spcBef>
                <a:spcPts val="600"/>
              </a:spcBef>
              <a:spcAft>
                <a:spcPts val="0"/>
              </a:spcAft>
              <a:buNone/>
            </a:pPr>
            <a:r>
              <a:rPr lang="es-ES" sz="2000">
                <a:solidFill>
                  <a:schemeClr val="dk1"/>
                </a:solidFill>
                <a:latin typeface="Calibri"/>
                <a:ea typeface="Calibri"/>
                <a:cs typeface="Calibri"/>
                <a:sym typeface="Calibri"/>
              </a:rPr>
              <a:t>Se requiere cuando una organización se encuentra en un medio ambiente que es estable y al mismo tiempo complejo. La complejidad requiere una descentralización para individuos altamente capacitados y la estabilidad les permite aplicar habilidades estandarizadas y así trabajar con un amplio grado de autonomía.</a:t>
            </a:r>
            <a:endParaRPr/>
          </a:p>
          <a:p>
            <a:pPr indent="0" lvl="0" marL="0" marR="0" rtl="0" algn="r">
              <a:spcBef>
                <a:spcPts val="600"/>
              </a:spcBef>
              <a:spcAft>
                <a:spcPts val="0"/>
              </a:spcAft>
              <a:buNone/>
            </a:pPr>
            <a:r>
              <a:t/>
            </a:r>
            <a:endParaRPr sz="2000">
              <a:solidFill>
                <a:schemeClr val="dk1"/>
              </a:solidFill>
              <a:latin typeface="Calibri"/>
              <a:ea typeface="Calibri"/>
              <a:cs typeface="Calibri"/>
              <a:sym typeface="Calibri"/>
            </a:endParaRPr>
          </a:p>
          <a:p>
            <a:pPr indent="0" lvl="0" marL="0" marR="0" rtl="0" algn="r">
              <a:spcBef>
                <a:spcPts val="0"/>
              </a:spcBef>
              <a:spcAft>
                <a:spcPts val="0"/>
              </a:spcAft>
              <a:buNone/>
            </a:pPr>
            <a:r>
              <a:rPr lang="es-ES" sz="1200">
                <a:solidFill>
                  <a:schemeClr val="dk1"/>
                </a:solidFill>
                <a:latin typeface="Calibri"/>
                <a:ea typeface="Calibri"/>
                <a:cs typeface="Calibri"/>
                <a:sym typeface="Calibri"/>
              </a:rPr>
              <a:t>Henry Mintzberg</a:t>
            </a:r>
            <a:endParaRPr/>
          </a:p>
        </p:txBody>
      </p:sp>
      <p:pic>
        <p:nvPicPr>
          <p:cNvPr id="165" name="Google Shape;165;p9"/>
          <p:cNvPicPr preferRelativeResize="0"/>
          <p:nvPr/>
        </p:nvPicPr>
        <p:blipFill rotWithShape="1">
          <a:blip r:embed="rId3">
            <a:alphaModFix/>
          </a:blip>
          <a:srcRect b="0" l="0" r="0" t="0"/>
          <a:stretch/>
        </p:blipFill>
        <p:spPr>
          <a:xfrm>
            <a:off x="1493148" y="1886772"/>
            <a:ext cx="411788" cy="338400"/>
          </a:xfrm>
          <a:prstGeom prst="rect">
            <a:avLst/>
          </a:prstGeom>
          <a:noFill/>
          <a:ln>
            <a:noFill/>
          </a:ln>
        </p:spPr>
      </p:pic>
      <p:pic>
        <p:nvPicPr>
          <p:cNvPr id="166" name="Google Shape;166;p9"/>
          <p:cNvPicPr preferRelativeResize="0"/>
          <p:nvPr/>
        </p:nvPicPr>
        <p:blipFill rotWithShape="1">
          <a:blip r:embed="rId3">
            <a:alphaModFix/>
          </a:blip>
          <a:srcRect b="0" l="0" r="0" t="0"/>
          <a:stretch/>
        </p:blipFill>
        <p:spPr>
          <a:xfrm rot="10800000">
            <a:off x="6713618" y="3919433"/>
            <a:ext cx="411788" cy="338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1_Diseño predeterminado">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2006-06-01T21:36:52Z</dcterms:created>
  <dc:creator>Isil</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7C9760BC-61F6-474D-AAD2-1ACBDA106D83</vt:lpwstr>
  </property>
  <property fmtid="{D5CDD505-2E9C-101B-9397-08002B2CF9AE}" pid="3" name="ArticulatePath">
    <vt:lpwstr>30107-S06-PPT</vt:lpwstr>
  </property>
</Properties>
</file>